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3" r:id="rId5"/>
    <p:sldId id="268" r:id="rId6"/>
    <p:sldId id="270" r:id="rId7"/>
    <p:sldId id="272" r:id="rId8"/>
    <p:sldId id="273" r:id="rId9"/>
    <p:sldId id="274" r:id="rId10"/>
    <p:sldId id="275" r:id="rId11"/>
    <p:sldId id="276" r:id="rId12"/>
    <p:sldId id="279" r:id="rId13"/>
    <p:sldId id="278" r:id="rId14"/>
    <p:sldId id="280" r:id="rId15"/>
    <p:sldId id="281" r:id="rId16"/>
    <p:sldId id="262" r:id="rId17"/>
    <p:sldId id="277" r:id="rId18"/>
    <p:sldId id="285" r:id="rId19"/>
    <p:sldId id="286" r:id="rId20"/>
    <p:sldId id="284" r:id="rId21"/>
    <p:sldId id="282" r:id="rId22"/>
    <p:sldId id="260" r:id="rId23"/>
    <p:sldId id="287" r:id="rId24"/>
    <p:sldId id="258" r:id="rId25"/>
    <p:sldId id="288" r:id="rId26"/>
    <p:sldId id="259" r:id="rId27"/>
    <p:sldId id="289" r:id="rId28"/>
    <p:sldId id="283" r:id="rId29"/>
    <p:sldId id="290"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75" d="100"/>
          <a:sy n="75" d="100"/>
        </p:scale>
        <p:origin x="-1248"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Date Placeholder 29"/>
          <p:cNvSpPr>
            <a:spLocks noGrp="1"/>
          </p:cNvSpPr>
          <p:nvPr>
            <p:ph type="dt" sz="half" idx="10"/>
          </p:nvPr>
        </p:nvSpPr>
        <p:spPr/>
        <p:txBody>
          <a:bodyPr/>
          <a:lstStyle/>
          <a:p>
            <a:fld id="{7F49D355-16BD-4E45-BD9A-5EA878CF7CBD}" type="datetimeFigureOut">
              <a:rPr lang="it-IT" smtClean="0"/>
              <a:t>11/12/2012</a:t>
            </a:fld>
            <a:endParaRPr lang="it-IT"/>
          </a:p>
        </p:txBody>
      </p:sp>
      <p:sp>
        <p:nvSpPr>
          <p:cNvPr id="19" name="Footer Placeholder 18"/>
          <p:cNvSpPr>
            <a:spLocks noGrp="1"/>
          </p:cNvSpPr>
          <p:nvPr>
            <p:ph type="ftr" sz="quarter" idx="11"/>
          </p:nvPr>
        </p:nvSpPr>
        <p:spPr/>
        <p:txBody>
          <a:bodyPr/>
          <a:lstStyle/>
          <a:p>
            <a:endParaRPr lang="it-IT"/>
          </a:p>
        </p:txBody>
      </p:sp>
      <p:sp>
        <p:nvSpPr>
          <p:cNvPr id="27" name="Slide Number Placeholder 26"/>
          <p:cNvSpPr>
            <a:spLocks noGrp="1"/>
          </p:cNvSpPr>
          <p:nvPr>
            <p:ph type="sldNum" sz="quarter" idx="12"/>
          </p:nvPr>
        </p:nvSpPr>
        <p:spPr/>
        <p:txBody>
          <a:bodyPr/>
          <a:lstStyle/>
          <a:p>
            <a:fld id="{E7A41E1B-4F70-4964-A407-84C68BE8251C}"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7F49D355-16BD-4E45-BD9A-5EA878CF7CBD}" type="datetimeFigureOut">
              <a:rPr lang="it-IT" smtClean="0"/>
              <a:t>11/12/2012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7F49D355-16BD-4E45-BD9A-5EA878CF7CBD}" type="datetimeFigureOut">
              <a:rPr lang="it-IT" smtClean="0"/>
              <a:t>11/12/2012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Content Placeholder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7F49D355-16BD-4E45-BD9A-5EA878CF7CBD}" type="datetimeFigureOut">
              <a:rPr lang="it-IT" smtClean="0"/>
              <a:t>11/12/2012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t>11/12/2012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fld id="{7F49D355-16BD-4E45-BD9A-5EA878CF7CBD}" type="datetimeFigureOut">
              <a:rPr lang="it-IT" smtClean="0"/>
              <a:t>11/12/2012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Date Placeholder 6"/>
          <p:cNvSpPr>
            <a:spLocks noGrp="1"/>
          </p:cNvSpPr>
          <p:nvPr>
            <p:ph type="dt" sz="half" idx="10"/>
          </p:nvPr>
        </p:nvSpPr>
        <p:spPr/>
        <p:txBody>
          <a:bodyPr/>
          <a:lstStyle/>
          <a:p>
            <a:fld id="{7F49D355-16BD-4E45-BD9A-5EA878CF7CBD}" type="datetimeFigureOut">
              <a:rPr lang="it-IT" smtClean="0"/>
              <a:t>11/12/2012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Date Placeholder 2"/>
          <p:cNvSpPr>
            <a:spLocks noGrp="1"/>
          </p:cNvSpPr>
          <p:nvPr>
            <p:ph type="dt" sz="half" idx="10"/>
          </p:nvPr>
        </p:nvSpPr>
        <p:spPr/>
        <p:txBody>
          <a:bodyPr/>
          <a:lstStyle/>
          <a:p>
            <a:fld id="{7F49D355-16BD-4E45-BD9A-5EA878CF7CBD}" type="datetimeFigureOut">
              <a:rPr lang="it-IT" smtClean="0"/>
              <a:t>11/12/2012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9D355-16BD-4E45-BD9A-5EA878CF7CBD}" type="datetimeFigureOut">
              <a:rPr lang="it-IT" smtClean="0"/>
              <a:t>11/12/2012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fld id="{7F49D355-16BD-4E45-BD9A-5EA878CF7CBD}" type="datetimeFigureOut">
              <a:rPr lang="it-IT" smtClean="0"/>
              <a:t>11/12/2012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t>11/12/2012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8077200" y="6356350"/>
            <a:ext cx="609600" cy="365125"/>
          </a:xfrm>
        </p:spPr>
        <p:txBody>
          <a:bodyPr/>
          <a:lstStyle/>
          <a:p>
            <a:fld id="{E7A41E1B-4F70-4964-A407-84C68BE8251C}" type="slidenum">
              <a:rPr lang="it-IT" smtClean="0"/>
              <a:t>‹N›</a:t>
            </a:fld>
            <a:endParaRPr lang="it-IT"/>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F49D355-16BD-4E45-BD9A-5EA878CF7CBD}" type="datetimeFigureOut">
              <a:rPr lang="it-IT" smtClean="0"/>
              <a:t>11/12/2012</a:t>
            </a:fld>
            <a:endParaRPr lang="it-IT"/>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A41E1B-4F70-4964-A407-84C68BE8251C}" type="slidenum">
              <a:rPr lang="it-IT" smtClean="0"/>
              <a:t>‹N›</a:t>
            </a:fld>
            <a:endParaRPr lang="it-IT"/>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RuEJH1hfS-s"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zyBmMny957M" TargetMode="External"/><Relationship Id="rId2" Type="http://schemas.openxmlformats.org/officeDocument/2006/relationships/hyperlink" Target="http://www.youtube.com/watch?v=RuEJH1hfS-s"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0" y="44624"/>
            <a:ext cx="9126280"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908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8864" y="3798168"/>
            <a:ext cx="8229600" cy="1143000"/>
          </a:xfrm>
        </p:spPr>
        <p:txBody>
          <a:bodyPr>
            <a:noAutofit/>
          </a:bodyPr>
          <a:lstStyle/>
          <a:p>
            <a:r>
              <a:rPr lang="it-IT" sz="3600" dirty="0" smtClean="0"/>
              <a:t>Facciamo un passo indietro e torniamo alla nostra domanda: Cosa significa esattamente </a:t>
            </a:r>
            <a:r>
              <a:rPr lang="it-IT" sz="3600" i="1" dirty="0" smtClean="0"/>
              <a:t>sapere</a:t>
            </a:r>
            <a:r>
              <a:rPr lang="it-IT" sz="3600" dirty="0" smtClean="0"/>
              <a:t> </a:t>
            </a:r>
            <a:r>
              <a:rPr lang="it-IT" sz="3600" i="1" dirty="0" smtClean="0"/>
              <a:t>ascoltare</a:t>
            </a:r>
            <a:r>
              <a:rPr lang="it-IT" sz="3600" dirty="0" smtClean="0"/>
              <a:t>?</a:t>
            </a:r>
            <a:br>
              <a:rPr lang="it-IT" sz="3600" dirty="0" smtClean="0"/>
            </a:br>
            <a:r>
              <a:rPr lang="it-IT" sz="3600" dirty="0" smtClean="0"/>
              <a:t/>
            </a:r>
            <a:br>
              <a:rPr lang="it-IT" sz="3600" dirty="0" smtClean="0"/>
            </a:br>
            <a:r>
              <a:rPr lang="it-IT" sz="2800" dirty="0" smtClean="0"/>
              <a:t>Come si fa ed essere dei «bravi ascoltatori» </a:t>
            </a:r>
            <a:r>
              <a:rPr lang="it-IT" sz="2800" u="sng" dirty="0" smtClean="0"/>
              <a:t>dei propri figli</a:t>
            </a:r>
            <a:r>
              <a:rPr lang="it-IT" sz="2800" dirty="0" smtClean="0"/>
              <a:t>, del proprio partner (e di noi stessi)?</a:t>
            </a:r>
            <a:r>
              <a:rPr lang="it-IT" sz="4000" dirty="0" smtClean="0"/>
              <a:t/>
            </a:r>
            <a:br>
              <a:rPr lang="it-IT" sz="4000" dirty="0" smtClean="0"/>
            </a:br>
            <a:endParaRPr lang="it-IT" sz="4000" dirty="0"/>
          </a:p>
        </p:txBody>
      </p:sp>
      <p:sp>
        <p:nvSpPr>
          <p:cNvPr id="5" name="Rettangolo 4"/>
          <p:cNvSpPr/>
          <p:nvPr/>
        </p:nvSpPr>
        <p:spPr>
          <a:xfrm>
            <a:off x="539552" y="4697849"/>
            <a:ext cx="8208912" cy="1323439"/>
          </a:xfrm>
          <a:prstGeom prst="rect">
            <a:avLst/>
          </a:prstGeom>
        </p:spPr>
        <p:txBody>
          <a:bodyPr wrap="square">
            <a:spAutoFit/>
          </a:bodyPr>
          <a:lstStyle/>
          <a:p>
            <a:pPr algn="just"/>
            <a:r>
              <a:rPr kumimoji="1" lang="it-IT" sz="2000" dirty="0" smtClean="0">
                <a:latin typeface="Comic Sans MS" pitchFamily="66" charset="0"/>
              </a:rPr>
              <a:t>Per capirlo occorre riflettere sul concetto di comunicazione.</a:t>
            </a:r>
          </a:p>
          <a:p>
            <a:pPr algn="just"/>
            <a:r>
              <a:rPr kumimoji="1" lang="it-IT" sz="2000" dirty="0" smtClean="0">
                <a:latin typeface="Comic Sans MS" pitchFamily="66" charset="0"/>
              </a:rPr>
              <a:t>Gli </a:t>
            </a:r>
            <a:r>
              <a:rPr kumimoji="1" lang="it-IT" sz="2000" dirty="0">
                <a:latin typeface="Comic Sans MS" pitchFamily="66" charset="0"/>
              </a:rPr>
              <a:t>esseri umani comunicano sia utilizzando </a:t>
            </a:r>
            <a:r>
              <a:rPr kumimoji="1" lang="it-IT" sz="2000" dirty="0" smtClean="0">
                <a:latin typeface="Comic Sans MS" pitchFamily="66" charset="0"/>
              </a:rPr>
              <a:t>si un </a:t>
            </a:r>
            <a:r>
              <a:rPr kumimoji="1" lang="it-IT" sz="2000" dirty="0">
                <a:latin typeface="Comic Sans MS" pitchFamily="66" charset="0"/>
              </a:rPr>
              <a:t>codice verbale </a:t>
            </a:r>
            <a:r>
              <a:rPr kumimoji="1" lang="it-IT" sz="2000" dirty="0" smtClean="0">
                <a:latin typeface="Comic Sans MS" pitchFamily="66" charset="0"/>
              </a:rPr>
              <a:t>sia non verbale.  </a:t>
            </a:r>
          </a:p>
          <a:p>
            <a:pPr algn="just"/>
            <a:endParaRPr kumimoji="1" lang="it-IT" sz="2000" dirty="0">
              <a:latin typeface="Comic Sans MS" pitchFamily="66" charset="0"/>
            </a:endParaRPr>
          </a:p>
        </p:txBody>
      </p:sp>
    </p:spTree>
    <p:extLst>
      <p:ext uri="{BB962C8B-B14F-4D97-AF65-F5344CB8AC3E}">
        <p14:creationId xmlns:p14="http://schemas.microsoft.com/office/powerpoint/2010/main" val="1849441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709936"/>
            <a:ext cx="8229600" cy="1143000"/>
          </a:xfrm>
        </p:spPr>
        <p:txBody>
          <a:bodyPr>
            <a:normAutofit fontScale="90000"/>
          </a:bodyPr>
          <a:lstStyle/>
          <a:p>
            <a:r>
              <a:rPr lang="it-IT" sz="3600" b="1" dirty="0">
                <a:effectLst>
                  <a:outerShdw blurRad="38100" dist="38100" dir="2700000" algn="tl">
                    <a:srgbClr val="000000">
                      <a:alpha val="43137"/>
                    </a:srgbClr>
                  </a:outerShdw>
                </a:effectLst>
              </a:rPr>
              <a:t>GLI </a:t>
            </a:r>
            <a:r>
              <a:rPr lang="it-IT" sz="3600" b="1" dirty="0" smtClean="0">
                <a:effectLst>
                  <a:outerShdw blurRad="38100" dist="38100" dir="2700000" algn="tl">
                    <a:srgbClr val="000000">
                      <a:alpha val="43137"/>
                    </a:srgbClr>
                  </a:outerShdw>
                </a:effectLst>
              </a:rPr>
              <a:t>ASSIOMI DELLA </a:t>
            </a:r>
            <a:r>
              <a:rPr lang="it-IT" sz="3600" b="1" dirty="0">
                <a:effectLst>
                  <a:outerShdw blurRad="38100" dist="38100" dir="2700000" algn="tl">
                    <a:srgbClr val="000000">
                      <a:alpha val="43137"/>
                    </a:srgbClr>
                  </a:outerShdw>
                </a:effectLst>
              </a:rPr>
              <a:t>COMUNICAZIONE</a:t>
            </a:r>
            <a:r>
              <a:rPr lang="it-IT" sz="3100" dirty="0"/>
              <a:t/>
            </a:r>
            <a:br>
              <a:rPr lang="it-IT" sz="3100" dirty="0"/>
            </a:br>
            <a:r>
              <a:rPr lang="it-IT" sz="3100" dirty="0"/>
              <a:t/>
            </a:r>
            <a:br>
              <a:rPr lang="it-IT" sz="3100" dirty="0"/>
            </a:br>
            <a:endParaRPr lang="it-IT" dirty="0"/>
          </a:p>
        </p:txBody>
      </p:sp>
      <p:sp>
        <p:nvSpPr>
          <p:cNvPr id="3" name="Segnaposto contenuto 2"/>
          <p:cNvSpPr>
            <a:spLocks noGrp="1"/>
          </p:cNvSpPr>
          <p:nvPr>
            <p:ph idx="1"/>
          </p:nvPr>
        </p:nvSpPr>
        <p:spPr>
          <a:xfrm>
            <a:off x="323528" y="2208232"/>
            <a:ext cx="8568952" cy="4389120"/>
          </a:xfrm>
        </p:spPr>
        <p:txBody>
          <a:bodyPr>
            <a:noAutofit/>
          </a:bodyPr>
          <a:lstStyle/>
          <a:p>
            <a:pPr marL="0" indent="0" algn="just">
              <a:buNone/>
            </a:pPr>
            <a:r>
              <a:rPr lang="it-IT" sz="2400" b="1" dirty="0" smtClean="0">
                <a:latin typeface="Comic Sans MS" pitchFamily="66" charset="0"/>
              </a:rPr>
              <a:t>1</a:t>
            </a:r>
            <a:r>
              <a:rPr lang="it-IT" sz="2400" b="1" dirty="0">
                <a:latin typeface="Comic Sans MS" pitchFamily="66" charset="0"/>
              </a:rPr>
              <a:t>. Tutto è comunicazione. È </a:t>
            </a:r>
            <a:r>
              <a:rPr lang="it-IT" sz="2400" b="1" dirty="0" smtClean="0">
                <a:latin typeface="Comic Sans MS" pitchFamily="66" charset="0"/>
              </a:rPr>
              <a:t>impossibile non comunicare</a:t>
            </a:r>
            <a:endParaRPr lang="it-IT" sz="2400" b="1" dirty="0">
              <a:latin typeface="Comic Sans MS" pitchFamily="66" charset="0"/>
            </a:endParaRPr>
          </a:p>
          <a:p>
            <a:pPr marL="0" indent="0" algn="just">
              <a:buNone/>
            </a:pPr>
            <a:r>
              <a:rPr lang="it-IT" sz="2400" dirty="0">
                <a:solidFill>
                  <a:srgbClr val="0070C0"/>
                </a:solidFill>
                <a:latin typeface="Comic Sans MS" pitchFamily="66" charset="0"/>
              </a:rPr>
              <a:t>Ogni comportamento è comunicativo</a:t>
            </a:r>
            <a:r>
              <a:rPr lang="it-IT" sz="2400" dirty="0">
                <a:latin typeface="Comic Sans MS" pitchFamily="66" charset="0"/>
              </a:rPr>
              <a:t>, anche se </a:t>
            </a:r>
            <a:r>
              <a:rPr lang="it-IT" sz="2400" dirty="0" smtClean="0">
                <a:latin typeface="Comic Sans MS" pitchFamily="66" charset="0"/>
              </a:rPr>
              <a:t>non intenzionale . </a:t>
            </a:r>
            <a:r>
              <a:rPr lang="it-IT" sz="2400" dirty="0">
                <a:latin typeface="Comic Sans MS" pitchFamily="66" charset="0"/>
              </a:rPr>
              <a:t>Anche il silenzio è </a:t>
            </a:r>
            <a:r>
              <a:rPr lang="it-IT" sz="2400" dirty="0" smtClean="0">
                <a:latin typeface="Comic Sans MS" pitchFamily="66" charset="0"/>
              </a:rPr>
              <a:t>comunicazione;</a:t>
            </a:r>
          </a:p>
          <a:p>
            <a:pPr marL="0" indent="0" algn="just">
              <a:buNone/>
            </a:pPr>
            <a:endParaRPr lang="it-IT" sz="2400" dirty="0">
              <a:latin typeface="Comic Sans MS" pitchFamily="66" charset="0"/>
            </a:endParaRPr>
          </a:p>
          <a:p>
            <a:pPr marL="0" indent="0" algn="just">
              <a:buNone/>
            </a:pPr>
            <a:r>
              <a:rPr lang="it-IT" sz="2400" b="1" dirty="0" smtClean="0">
                <a:latin typeface="Comic Sans MS" pitchFamily="66" charset="0"/>
              </a:rPr>
              <a:t>2. La comunicazione ha un aspetto di contenuto e uno di relazione</a:t>
            </a:r>
          </a:p>
          <a:p>
            <a:pPr marL="0" indent="0" algn="just">
              <a:buNone/>
            </a:pPr>
            <a:r>
              <a:rPr lang="it-IT" sz="2400" dirty="0" smtClean="0">
                <a:latin typeface="Comic Sans MS" pitchFamily="66" charset="0"/>
              </a:rPr>
              <a:t>Il Contenuto porta un messaggio , la Relazione veicola il modo in cui il contenuto deve essere letto. </a:t>
            </a:r>
            <a:r>
              <a:rPr lang="it-IT" sz="2400" dirty="0" smtClean="0">
                <a:solidFill>
                  <a:srgbClr val="0070C0"/>
                </a:solidFill>
                <a:latin typeface="Comic Sans MS" pitchFamily="66" charset="0"/>
              </a:rPr>
              <a:t>La relazione incide sul contenuto che «passa» al ricevente;</a:t>
            </a:r>
          </a:p>
          <a:p>
            <a:pPr marL="0" indent="0" algn="just">
              <a:buNone/>
            </a:pPr>
            <a:endParaRPr lang="it-IT" sz="2000" dirty="0">
              <a:solidFill>
                <a:srgbClr val="0070C0"/>
              </a:solidFill>
            </a:endParaRPr>
          </a:p>
        </p:txBody>
      </p:sp>
      <p:sp>
        <p:nvSpPr>
          <p:cNvPr id="4" name="CasellaDiTesto 3"/>
          <p:cNvSpPr txBox="1"/>
          <p:nvPr/>
        </p:nvSpPr>
        <p:spPr>
          <a:xfrm>
            <a:off x="6732240" y="764704"/>
            <a:ext cx="2232248" cy="338554"/>
          </a:xfrm>
          <a:prstGeom prst="rect">
            <a:avLst/>
          </a:prstGeom>
          <a:noFill/>
        </p:spPr>
        <p:txBody>
          <a:bodyPr wrap="square" rtlCol="0">
            <a:spAutoFit/>
          </a:bodyPr>
          <a:lstStyle/>
          <a:p>
            <a:r>
              <a:rPr lang="it-IT" sz="1600" dirty="0" err="1">
                <a:solidFill>
                  <a:schemeClr val="accent1">
                    <a:lumMod val="60000"/>
                    <a:lumOff val="40000"/>
                  </a:schemeClr>
                </a:solidFill>
              </a:rPr>
              <a:t>Watzlavick</a:t>
            </a:r>
            <a:r>
              <a:rPr lang="it-IT" sz="1600" dirty="0">
                <a:solidFill>
                  <a:schemeClr val="accent1">
                    <a:lumMod val="60000"/>
                    <a:lumOff val="40000"/>
                  </a:schemeClr>
                </a:solidFill>
              </a:rPr>
              <a:t> et al., 1997</a:t>
            </a:r>
          </a:p>
        </p:txBody>
      </p:sp>
    </p:spTree>
    <p:extLst>
      <p:ext uri="{BB962C8B-B14F-4D97-AF65-F5344CB8AC3E}">
        <p14:creationId xmlns:p14="http://schemas.microsoft.com/office/powerpoint/2010/main" val="102689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5.media.tumblr.com/tumblr_m83zmsbtE31qeynpzo1_5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4919793" cy="511256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Chiara\Pictures\ascolto attivo\ascolto_attiv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988840"/>
            <a:ext cx="3778367"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72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1000"/>
                                        <p:tgtEl>
                                          <p:spTgt spid="8194"/>
                                        </p:tgtEl>
                                      </p:cBhvr>
                                    </p:animEffect>
                                    <p:anim calcmode="lin" valueType="num">
                                      <p:cBhvr>
                                        <p:cTn id="15" dur="1000" fill="hold"/>
                                        <p:tgtEl>
                                          <p:spTgt spid="8194"/>
                                        </p:tgtEl>
                                        <p:attrNameLst>
                                          <p:attrName>ppt_x</p:attrName>
                                        </p:attrNameLst>
                                      </p:cBhvr>
                                      <p:tavLst>
                                        <p:tav tm="0">
                                          <p:val>
                                            <p:strVal val="#ppt_x"/>
                                          </p:val>
                                        </p:tav>
                                        <p:tav tm="100000">
                                          <p:val>
                                            <p:strVal val="#ppt_x"/>
                                          </p:val>
                                        </p:tav>
                                      </p:tavLst>
                                    </p:anim>
                                    <p:anim calcmode="lin" valueType="num">
                                      <p:cBhvr>
                                        <p:cTn id="1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08720"/>
            <a:ext cx="8229600" cy="5415880"/>
          </a:xfrm>
        </p:spPr>
        <p:txBody>
          <a:bodyPr>
            <a:normAutofit/>
          </a:bodyPr>
          <a:lstStyle/>
          <a:p>
            <a:pPr marL="0" indent="0" algn="just">
              <a:buNone/>
            </a:pPr>
            <a:r>
              <a:rPr lang="it-IT" sz="2400" b="1" dirty="0">
                <a:latin typeface="Comic Sans MS" pitchFamily="66" charset="0"/>
              </a:rPr>
              <a:t>3. La natura delle relazioni dipende dalla punteggiatura delle sequenze di comunicazione dei </a:t>
            </a:r>
            <a:r>
              <a:rPr lang="it-IT" sz="2400" b="1" dirty="0" smtClean="0">
                <a:latin typeface="Comic Sans MS" pitchFamily="66" charset="0"/>
              </a:rPr>
              <a:t>comunicanti.</a:t>
            </a:r>
            <a:endParaRPr lang="it-IT" sz="2400" b="1" dirty="0">
              <a:latin typeface="Comic Sans MS" pitchFamily="66" charset="0"/>
            </a:endParaRPr>
          </a:p>
          <a:p>
            <a:pPr marL="0" indent="0" algn="just">
              <a:buNone/>
            </a:pPr>
            <a:r>
              <a:rPr lang="it-IT" sz="2400" dirty="0">
                <a:latin typeface="Comic Sans MS" pitchFamily="66" charset="0"/>
              </a:rPr>
              <a:t>Ogni individuo </a:t>
            </a:r>
            <a:r>
              <a:rPr lang="it-IT" sz="2400" dirty="0">
                <a:solidFill>
                  <a:srgbClr val="0070C0"/>
                </a:solidFill>
                <a:latin typeface="Comic Sans MS" pitchFamily="66" charset="0"/>
              </a:rPr>
              <a:t>ha un proprio punto di vista</a:t>
            </a:r>
            <a:r>
              <a:rPr lang="it-IT" sz="2400" dirty="0">
                <a:latin typeface="Comic Sans MS" pitchFamily="66" charset="0"/>
              </a:rPr>
              <a:t>, un proprio modo di leggere un </a:t>
            </a:r>
            <a:r>
              <a:rPr lang="it-IT" sz="2400" dirty="0" smtClean="0">
                <a:latin typeface="Comic Sans MS" pitchFamily="66" charset="0"/>
              </a:rPr>
              <a:t>fatto;</a:t>
            </a:r>
          </a:p>
          <a:p>
            <a:pPr marL="0" indent="0" algn="just">
              <a:buNone/>
            </a:pPr>
            <a:endParaRPr lang="it-IT" sz="2400" dirty="0">
              <a:latin typeface="Comic Sans MS" pitchFamily="66" charset="0"/>
            </a:endParaRPr>
          </a:p>
          <a:p>
            <a:pPr marL="0" indent="0" algn="just">
              <a:buNone/>
            </a:pPr>
            <a:r>
              <a:rPr lang="it-IT" sz="2400" b="1" dirty="0">
                <a:latin typeface="Comic Sans MS" pitchFamily="66" charset="0"/>
              </a:rPr>
              <a:t>4. La comunicazione avviene sempre su due piani: digitale (</a:t>
            </a:r>
            <a:r>
              <a:rPr lang="it-IT" sz="2400" dirty="0">
                <a:solidFill>
                  <a:srgbClr val="0070C0"/>
                </a:solidFill>
                <a:latin typeface="Comic Sans MS" pitchFamily="66" charset="0"/>
              </a:rPr>
              <a:t>verbale</a:t>
            </a:r>
            <a:r>
              <a:rPr lang="it-IT" sz="2400" b="1" dirty="0">
                <a:latin typeface="Comic Sans MS" pitchFamily="66" charset="0"/>
              </a:rPr>
              <a:t>) e analogico (</a:t>
            </a:r>
            <a:r>
              <a:rPr lang="it-IT" sz="2400" dirty="0">
                <a:solidFill>
                  <a:srgbClr val="0070C0"/>
                </a:solidFill>
                <a:latin typeface="Comic Sans MS" pitchFamily="66" charset="0"/>
              </a:rPr>
              <a:t>non verbale</a:t>
            </a:r>
            <a:r>
              <a:rPr lang="it-IT" sz="2400" b="1" dirty="0" smtClean="0">
                <a:latin typeface="Comic Sans MS" pitchFamily="66" charset="0"/>
              </a:rPr>
              <a:t>);</a:t>
            </a:r>
          </a:p>
          <a:p>
            <a:pPr marL="0" indent="0" algn="just">
              <a:buNone/>
            </a:pPr>
            <a:endParaRPr lang="it-IT" sz="2400" b="1" dirty="0">
              <a:latin typeface="Comic Sans MS" pitchFamily="66" charset="0"/>
            </a:endParaRPr>
          </a:p>
          <a:p>
            <a:pPr marL="0" indent="0" algn="just">
              <a:buNone/>
            </a:pPr>
            <a:r>
              <a:rPr lang="it-IT" sz="2400" b="1" dirty="0">
                <a:latin typeface="Comic Sans MS" pitchFamily="66" charset="0"/>
              </a:rPr>
              <a:t>5. Tutti gli scambi di comunicazione possono essere simmetrici o complementari, </a:t>
            </a:r>
            <a:r>
              <a:rPr lang="it-IT" sz="2400" dirty="0">
                <a:latin typeface="Comic Sans MS" pitchFamily="66" charset="0"/>
              </a:rPr>
              <a:t>a seconda che siano basati sull’</a:t>
            </a:r>
            <a:r>
              <a:rPr lang="it-IT" sz="2400" dirty="0">
                <a:solidFill>
                  <a:srgbClr val="0070C0"/>
                </a:solidFill>
                <a:latin typeface="Comic Sans MS" pitchFamily="66" charset="0"/>
              </a:rPr>
              <a:t>uguaglianza</a:t>
            </a:r>
            <a:r>
              <a:rPr lang="it-IT" sz="2400" dirty="0">
                <a:latin typeface="Comic Sans MS" pitchFamily="66" charset="0"/>
              </a:rPr>
              <a:t> o sulla </a:t>
            </a:r>
            <a:r>
              <a:rPr lang="it-IT" sz="2400" dirty="0">
                <a:solidFill>
                  <a:srgbClr val="0070C0"/>
                </a:solidFill>
                <a:latin typeface="Comic Sans MS" pitchFamily="66" charset="0"/>
              </a:rPr>
              <a:t>differenza</a:t>
            </a:r>
            <a:r>
              <a:rPr lang="it-IT" sz="2400" dirty="0">
                <a:latin typeface="Comic Sans MS" pitchFamily="66" charset="0"/>
              </a:rPr>
              <a:t> (dipende dal tipo di relazione e dai ruoli</a:t>
            </a:r>
            <a:r>
              <a:rPr lang="it-IT" sz="2400" dirty="0" smtClean="0">
                <a:latin typeface="Comic Sans MS" pitchFamily="66" charset="0"/>
              </a:rPr>
              <a:t>).</a:t>
            </a:r>
            <a:endParaRPr lang="it-IT" sz="2400" dirty="0">
              <a:latin typeface="Comic Sans MS" pitchFamily="66" charset="0"/>
            </a:endParaRPr>
          </a:p>
          <a:p>
            <a:endParaRPr lang="it-IT" dirty="0"/>
          </a:p>
        </p:txBody>
      </p:sp>
    </p:spTree>
    <p:extLst>
      <p:ext uri="{BB962C8B-B14F-4D97-AF65-F5344CB8AC3E}">
        <p14:creationId xmlns:p14="http://schemas.microsoft.com/office/powerpoint/2010/main" val="86752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4752528" cy="224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5" descr="data:image/jpeg;base64,/9j/4AAQSkZJRgABAQAAAQABAAD/2wCEAAkGBhIQEBIUExQVFRAUFRAUFBQUFBUUFBQQFRUVFBUQFBUXGyYeFxklGRQVHy8gIycpLCwsFR4xNTAqNSYrLCkBCQoKDgwOGg8PGiwcHBwsLCkpKSkpKSwpLCkpKSkpKSwpKSkpKSksKSksKSksKSwpKSkpKSkpLCwsKSkpLCwsLP/AABEIALcBEwMBIgACEQEDEQH/xAAcAAAABwEBAAAAAAAAAAAAAAAAAQIDBAUGBwj/xABEEAACAQIDBQQGBwUHBAMAAAABAgADEQQSIQUGMUFRImFxgRMyQpGhsQcjUmJywdEUFYKS8BYzc7LC4fFDU6LSJDRE/8QAGQEAAgMBAAAAAAAAAAAAAAAAAQIAAwQF/8QAJxEAAgIBAwUAAgIDAAAAAAAAAAECEQMSITEEEyJBURQyYYFCUnH/2gAMAwEAAhEDEQA/ALCmkkJTkZHPQ+6SKdaYdLLLHUGvD9I8KcQlUR9HENC2BUixTilIjgjUSxsJFZI4BFWkoFjOSDJH7QWgoNjGSDJH8sGWQNjGSFkjtjfhpFZYA2RysLLJBSAJJYRpaUrcdjL9leEkY/GX7K8OZlcUmbLkvZGnFj9saRYHTjF011h1BKDQPYFewfFPnNNsgds+Ez2BXsH8SfOaPZI7R8J0OlWxi6jktIIcKbjIEYmKMSYSBRJioUgBBESRHCIkiQg0REMI6REEQEIWKHCRSsm4ocJGIisIxlgjloIAmJTeSsvEX/hkylvOeaD3SUlMR0YcHkPdKdD9M0al8Gqe8iHigkpNt0T7Ma/YUPsj3Qxsun9kSaZ/SXH4TE2lQPMiPJiqJ4PK790U+nxiP3Cl73YeclS/gFQLtWQ8KgjgS/BxKMbGHJ2ihspxwqGTy+A0x+l36Fuog9C/dKX9irDg8DpiQNCD5mTf/UmhfS6yP0hdroZTpiMUBr84obTxA9kxbXxh7f8AKLXP3H3QellaNuVRxT4RZ3it6yfCC4h7bJ/pxGq9UFSLysbeqkQezKyltum9QAXFz1lU5RSqyyGORZ5YkiO5hEm0yUaRimLmLcaQqXPxiyJEiEnCDsH8SfOaDZQ7R8JQ4Nex/Gkv9lDU+E6HTcGPqOSyMKGYU2mUIwoZhSEChGHCkIJMSYuEZADZESwjhEQwgIRMSNRGMkktq9u6Irvl5HyEFBI/oTBEHG/d+IgkohRoI8oiEEdWVlopVjirErHFkIKAigIBDEIAwIdoYhwkCtBlirQ4CCMsGWLtBaQIgLCq0wRwEdAhVBAEptpYZfRt2R7pnMBhR6dNOc1e0l7BlHgKX1y+My5jTj4Ln0MS1KTGSM1RMulF1kFKl2IHEe68OjTYXzG5khE48oEhog7hw1l17OcAjy6zSbLGreAlBSHZT/EHyM0Gyxq3lNnTox5+SeYUOEZtMwRhQ4RkIFChyPVxiqbaZul7Eju6wAHWYDz084I1UYOoI6gjxvHSYSBGJMO8JpCEW3b8o+FuIz7flJKjSBEIrYJTyEElWhxiEP8AshVH/UU+VoX9mKw+wff+k10ErocyJ3crfZX3wfuGp9j3ETXQSUgGQOxX+wYX7pb7LSv+lD6SG2aq0qAVsS4vdtVRepHM93dOc7M+mraSsDU9FUUEXBp5SR4r+kVtIZRbOq/uxuh90Sdnm9hxmrwOKWrSSoODqrDwIvFVFGZfONsAyf7teEdnv0mwyDpCNMdBBsS2Y44NukI4dukzW/2+mK9M+Hwq+iyGzVCO2T90HQDv1lTuTvfiqOKp0sW3paVZwl2tdHOgPDUXIHnFtD1KrN0KR6QqiGa04FOkbfZVM8oRbMPtCkSh0lXgMMRVXQ850LE7Aoka3A7iZSHZaJiMq5suS+uut5RkxtlsMtENkkeuus0DYJb8/dI9XZoJ5+6VdpliyoohrCVJb/uodYltkEQPGxllRGojsp/if6TLzZvteUqDSy+jH3z/AJTLfZ/PymjAqKM25NiWaAtKnG7w0KbZXfIeHaBAPg1rTS3RnbLUmEWlam2qa0gzPfloCSx5WA1NxJGHxJqLfKy9zWBt1sDpISyRm6TO7d3RGMKlqhQKbjIoBv3k6y5Z8lyTpzmT3n3ic06ooghEUmpUYELcjRF5sxvBKmtwMYob0UsJihR9KzUFXK7t2h6TvPwm2SsrANxUi4PETiWzXqVsJiQqIqIEao5BZ3Yt2aYPK2pmn2FvravRTI1OllWnVVvV9IbAMBy1t43gi6FTo6UD0hNE0qYUWHDl3DpFGOOR/b8pJTgJX4bGLUdwvFGKN+IWP5iWCcBIiBwQ4UJDQQQQGIOCETaHM9v3t1cHgazk6lSqjq7CwEjIcF3+2wMTtKu4N0DFF/CnZuPjI27WAp1KtzwFmA5E9JV1sDVI9IqMUAux69ZpPouwNLEY9KdUnIyv2QbXYC4F/f7pnkrRpi1H+juG4tdmwi5rZVLKtuOUHnL5z2h5xnAbOp0ECU1yoOXjzh1G+sXwMtSpGabt2iReC8QYUIpyrfjBMmPd2DBKirlJ9VioANukzf7vevWpGnfMlRG0F/VYG/wnYN493ExyKrMVyNcFbX4WtrKXDbNp4UejpjQHVvaY95lax3I1rOu3paNjh8QHFwb/AKxwtMvhcW1M9k6cxylzWxIZUPI/7S1qjKPls7DoJX1f/tn8A+Zk0YgKCSAAPjKt6xOIc8DlUStshYlhGyeMikxsYkK1r8eUgR+utxItWpde+SqjSp2hiBaK2NFWxmpqaf4m+UtMFz8pVIb+j8W+UtsLwMOEbKKxBNtJmdvbdp0VsVFR9cq6HUcSegHWX2OxGUTk+8/pfTMwa+bSw9ldcov8Y85UZpFjs7eTEUM1ZmDqxJZCLBV0sEbrrw7o9sDfupVaxyhqadkO1vS3a1gbaEC053jMawspuSNLXvrztIFV6iZTcrcZukRN2Kdswu9S16aB8orNe6H1NGK6sOWkye3dtPjnq0syUqVFS5GbR6itY2Ptd0yOExjICAe03EE6DvI/WFSo3NzbNwvqb+PCFSbLFCTRcbLxSJQpHMwFWvfEGxy+iQgBRca9dJptubOp18TVqIwVKlJXpsODNTtqL8DYfCYgVWyBGF0XQDWw62En4najV6aU24UxZCeywXpfmLDnGsjxtHTsFveKjBgpXBIMrYhgbPU0FlHJeN2M0dLFI4urKwOtwQdJzzYjihRKU/RVwurUXqDMLgHsm9iPES02PtOizl6eFajUvlqEFRTFtbMAde7SMnsImTd03u2LJ4/tFa/lYD4CainwE5NtHfR/TMuHcUqbVCWYJckkgFtePWdM2Qh9EjGo1QkDtHS/8IAtJF+gxfonwQQpaOaCEZWbF3koYzN6Fi2W17qy2vw4gSzIlYwcwX0p4X064ej7Jcu3gg0HvIm9mU+kBgKNM27WewPMDKbj4QpW6BdGWwWBQIFsMvC1pS7P2MmE2rh6yi1JmIa3BHYEAm3AG80OGbsjwiKOpPjLpQUlQqk0dLvIlR/rlH3T8xGNiYw1aQJOq9k+XOE+b9pHC2Q/OZ+CFheJJidYk3gCN4rEZEYzK165zX6mWm3cSQFHUmU+IS699vjLca2ASww6i/S+sh7Q28aSIttLk37uNpg8RtCpSrOxJFQE68/+JqRU9JRpu1i2XML8M1uJlDyarRrWLTT5EYrex8KyVKgc02IYKdQSdBYy02Ft/wDaqtVuBsDbopmCxz1srelqF1cgqoFlFuFuk1H0aUwr1ma92Ci54W10tM6uyycHpcpKjYmpGWqm+lpLqUaZ5keH/Eh1VRQSOJ56y9mQgY7bDjQW90qatd24sfcI5jTzkZm08pilJ2bYRSjsWmGp2enqTcPxPhL2hwMo8N61L8NT5iXAvkNus1YeDNm5KzeGuRSZlNioJ5agDvnKcbtZsrFz2n1Vb2IXhnNvlOpbTw2emyn2gQT92cq3i2eAHqA6k6XvduIsO63yhyRtozSRR1b1ELWtUTrxtEUGYqml29RBxN78QOepA05x1A1Q01X1RbOe8DifjA9UpikWkSGUZUbmulsw79W175ONh8ULdstDsqhhbftlZzWP/wCbDhS691SoexTPcAxkzDbdw66JgEtyavXq1DfwXKB5S12fubTaxYAk6nUjWW9TcKkwFiQRw5jwMSOaLN7wyRnBtzDNpUwKgHS9GtURhy0DZh74nEbCSsCcHUZ3F74esuWr1+rYdmp4Cx00HKbahufRVRcEm2picZsWmikoMrDmOPjH7onaZynGVLpmAs18ri2o6GFiq1SjSCl27YDlcxynmptJ23a4OKOcWNUWqW0zPe3pPE6X77nnKSth+2QbgAMFHRhy8IyaMeWNMmUzZla7ejvTzXAuQeJHxnediqVo0bHMpVR5cj/XWcKp4FnVVp5iSLm/EMBdh8J2nch74Klck2zcRYjW+Ug9JZBblMeTQwROaHLCy2ZX6GsWtRcQVIIBpi48DOlGcJ+g/einhqddKgbtMmXKL3IBuLTri71UybFXXxFvzijF1Ml9IzWw9M/f/wBLS8bbtMcm90xu+23KWJVKaE3UszXBHK1vjDHkDIGCqfVg90RhWGtuZJkPZ2NVaWupUc9INnbSBvmsCTpbhLnOMXT9kUHLdejbboYiwqKTzDDz0/KScbtanTxKgkXKWHS9+Z5TJ4YIXActkPHKbH3yW2zMK1Q2NTLYc79rxMz5E72Gio/5GxpY1HNgwLdAbx0mUGy1w+HB9GrXPEnUnzkk7yUr2sxPQKT8otP2K6vYg7ba9QDpeRXOkPG1s9W+vnxkXH1wlNmOlgTNEdkSjBbaxOevVI4Xyjy0mywODtRppxIUC3XThMRsukatZF6sXbwGs31SqUykcAReZIK7kbMsqSiiTT3cBSkpp8M2bne4OnlI27mzDSq11AJCkBfw8ZJ23t4nD1slQBgDa3EE99pn9wtovnrEvqcurG4vrf5yqUkpUVLVKLdm2NN/smQcaGCnQx99tZCMzKQekqcdtzPmAYWBPEf7RnJCxi7KvE1G6f8AMbLE25DrG6uNuD1EQSxA1GoHL/aZJb7m2K2o0OEe7J+F/mJeYX1fOZvZxN06ZW/zTR4P1POa8HBkz8kTHpoT108phd7Nij0bVWNgoItztawQdNZ0WuukyW9lHNhip5kFu4ZhL5fSirOd4r/45p6gFkDMoA4m5ue6xHwlNsxC+NpsQcp520zam1/MRFXEtUqVWN9SVHcAeHuEsN2apNYAH2rkH7I4MPdaZZt7m7DBbI6XgH4S/ovpMxWrPRK5Vc5rAZQp1t97h747srerPVai6lXQ5TdcpvwtxI498yQi0rOhNp7GoNTSRHNzI20drGnYKLueAsT8BK/Ze8QrVChJFQEqV9Hlsw4jiZfyU8HON+h6PFlQPVYMOoU2Pu/SQ6zjtEsFNwdRqwYAcZo/pDxJGINJQBmyZjbtMoAOW/T9ZVYnZ2cKQCpsMw4ZgOAF5bGVbGLPC+Cy3f2nToV6dlDK1NA7E6CoeLXPATsOBqqyKVIII4qQRw7p5+dcpsRYEmw7p2Tci64dFIXRVZGW3apsNC1vaGoPhL8bdmBc0aa8EbLwS/cY4Juc74JnZ6LO1gUyuBlYczfjJu0tu42vVz5GXQCwfj3x8jXjaPUbjiZy/wAmR0Px4jGA3gx9JiRmuRbVs1vIyfgtoipUOYVM51ZqhU3bna3ARFOpI5a1SPj6mTkgS6eNWaE7IWqvEi/Gx4yvq7Fq0fVbMvQyy2djLi1pPxI0Fuc35NEluZoOUeCjwm02XRtDqNYWGIRszPVdeYV8vHpG9p1LVFDAeX5xCoOUxSyaHSZsjFTVyRdYna1JkyomIR/telv8CYWM+kCpQVVp4flq1xe/XvlUHkPaZ7MqfVye1E/FidFp1S4Vz6zAH3iUm92Ly0co4ubeXOZTHbz4gUlCNlsACRxIt38JBweJZlDOzMxue0b6cJu7ieK17M8MdZKfo1W6mCUFn9rhbosv8b6o8Zy99oPTrB6TFWtbTx4ETX0Ns1mVbkE6eyOMDyRxwV+xnBzm69FXtXbVTO9M08q5it7i1uRtzlpsSqq0SCylySTbSy8hKraz3OY+sWFzaWmAqqfZHDunPnmuy+OLSPYnFBSMv6yuTFMxbW2sl4phlJFhp/WsqRV00lOtlqgTadXsHrfX+vfJVNBYG55c5VCuffJS1zDrDpNXs1vV/Af800eC9TzMy+yzov4P9Rmm2efqx5zf078TBn/YdcTDb1O1asMLT4mz1mv6lO+iD7x/KbpzMlhMFlqVqhN3q1Gcn7vqovgFA8yY+eVRD02PXLcxO3Nz6i3FEKqMbqCbkPa1sx1175j6uFxWzqqu9KxswXMMykcxcHjzna8dlZSDzEoMRXXEYV6dSxdCVueNl9r+UzLHI1zuassNNNbFpsfFivRpk+0qN7wDJhwKF1HEkg+Ymb2TjRRYUjwCqy/h4Ee+8uKu1ELCxdDprkZgQPAHSJfo2Ramk0W+OwSlujaWI6iNYdAhPUm5PU9TIy7WQ+s5J71YDpppKXe3eRMPQbKfrHDLTHO5Fi/gL38bS5fCppRXl6MhjNojaO0DUUFUUFRmN75SxzDoDO47L2agpoCqtlRVFwDbTUTgW61UrUGUAkcb9LzrmBx9SooLM3vt8BDKSUjH2pZFZmt7dgA7Q9EqogstWmSNDcWZVA5XDacrTZbD2WuGopTGtgfIE3y+AuZnd9i3o6NW/aouSCTc5Wt2R5gHymswtXMqN1RT7wDNOJozZYUV2JWrmNmNoJYumsOX0UnILxdNowDFK84J1yQryNjTzjqNBiKYK6QLYJY7ExwJseM0Ya4HdMXs9SCtuIvp1mr2fWJXXSdODbiYpqmZ3bqEVb90GGqG0m7XH1gkUW5TDl/ZmvH+qHA14zjlGQ34wi8bxTXpmUFhW1hdDbjaRKNRrgcOyqDpfNxMkhtD4SOxsb9LH3Ts9HFSxNHN6iThkTRvtm/Rktw7Vy19QFUZdddCTqJfruHTFvrX9yyn3R3oFlVj9W3An2G5qe6/9azfU3uOMyvzflyi7eK8eGYvaP0el/VrDjftJ+YMh0N0a6e0jW6Ej5idBZu+QwNTKpY0PHI/Zg8Zu/iQP7sm32Sp+F5T1Nn1kHapuPFGnVDGmlbxlimzlLad3jJFNp0arRB4gHxF5EqbLpHjTT+UflK9NFmor9lN2V/AvzM1Gzv7secqkwaLwUDQDQnh0k6niMi2FrC/Gb8E1FUzHmg5PYa2pibnIOA9bvPSV1UtyBlhhKGY3b+jJRoCJK5uzXjrGqMjtGo4BOVvIXkTZG7hYO9V7BzconIdCx4nrNrUwwkGts4Hhp4RUtI8qmUOJ2FQqXsWzWy3DG9r3+cfw2yCi2Nn6E3VvesKpu1aoXSo6seIvdT/AAmT6OKKWWqOOgYeqx6dx7oLGjHTwV+OwTshCBVexAY5nt4i4vMRifo5xdRmZq1NmPAnOLDpa2k6ebHhFoohU2uCThGXJhd29yXwwJcq7E3Nr2+IE1uG005yx9EDG6mC5wbt2BOKVIqd4dmnEUlW9gHVmHVRfT3kTSYVMqoOiqPhK7lrJeC2lSq+o6sLDgZtw8HO6lbj1RtYIiqdTBNJlONipFIZGzxVN5w6OrZMDRbNpIgqjrHWqC0Wg2O4Q2Cnvml2diQdL6yho4JzTFlPXgZf7MwjWHZa/Psn9J0obJIxz3ZF24vAyrzS92xgKzqAtGq2vJGP5SsXYWJPDD1v5CPnMmZeWxoxPx3IeaNYpuwZZjdnGnhh6nnlHzaHW3QxrKQKDX72pj/VKND+FupGZDRms15oF3Ex5/6QXvNSn+Rjq/R1jW4rTB/xB+QnW6OcYRqTo53UxcpJoodg4jLUYX4gG3hOpbq7wAgUnP4G6j7J75kcL9GGMV82agNCPXf8kmh2fuLVQDNVQEE3yhm56WvaZup3yaoGjBWjTI2pqaSNfWLpJlUKSWIGrcLnraJAEqkxooImNsY9aJK90QcYYRvIZJNOAUolNjJojGnGa6ECWSpFstxLYpiOW5T4baaZRY68PPpHxtEXiKmwKLG5Rcx5i6k+JEI7v0eh/nf9ZFOVGrVjY/8AtoMQ2KEa/cFLof53/wDaJbYdLoT/ABP+sGtg8BT4odRK/H49CjKxUgjUEiTDsSj/ANtT4i/zjT7FpW0pp/KIjm/g6aMdS3tFBrMwan1zAsP1+c02z9tU6yh6bBlPMH4HoZGxm61J/YA8BaU53Mek2eg5Rvep7mHOJrX/AAfe/ptaGJBk1GuJh0xeJpf3lPN96nr/AOJ1+csMLvUpGU5g3RlK/MS+GVexJ40+C8xLCx66yh/snzpkI33CQPNSLSaK5e3SW1IaS6E99jHkVFAaGOGn1R78zC/lrb3wTQGHLO4yjRH4MU9h4ccKFL+Rf0kmns+kOFOmPBF/SBWjgMz2PQtMOg4Ko/hEDIO73CEIDA2FIICOIYgCLVYqsYfUw9IkCKEsK9g4LQxDvGANEQCLMEFDWFaAxUEgBBESBFkQARRhEIxy0TaAI3Bli7QZYCWEFjkAWKAliEY1kiSkeKRLCRoZSY1aNtHC0QWlbodWIKxJWO2hRaGTGDRESaK9JIMSTF0obUyM1AdI2cIPsiS7wFpNCDrZGFAdJIETeEXlsEkUzdgJhxsvBGsWhSGOq0EEQIsNFXgghIAGLUwQQEHAYoGCCMKHeGDBBJYaBeC8EElgBeHaCCEgIVoIJCAhQQQBBBCgkIGIsGHBHQrCJjbmCCRgQ0xiYIJUywKERBBCEQYhmhQRGOhPpIC8OCKpMLSEZoktBBLExKGy0EEElko//9k="/>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7" descr="data:image/jpeg;base64,/9j/4AAQSkZJRgABAQAAAQABAAD/2wCEAAkGBhIQEBIUExQVFRAUFRAUFBQUFBUUFBQQFRUVFBUQFBUXGyYeFxklGRQVHy8gIycpLCwsFR4xNTAqNSYrLCkBCQoKDgwOGg8PGiwcHBwsLCkpKSkpKSwpLCkpKSkpKSwpKSkpKSksKSksKSksKSwpKSkpKSkpLCwsKSkpLCwsLP/AABEIALcBEwMBIgACEQEDEQH/xAAcAAAABwEBAAAAAAAAAAAAAAAAAQIDBAUGBwj/xABEEAACAQIDBQQGBwUHBAMAAAABAgADEQQSIQUGMUFRImFxgRMyQpGhsQcjUmJywdEUFYKS8BYzc7LC4fFDU6LSJDRE/8QAGQEAAgMBAAAAAAAAAAAAAAAAAQIAAwQF/8QAJxEAAgIBAwUAAgIDAAAAAAAAAAECEQMSITEEEyJBURQyYYFCUnH/2gAMAwEAAhEDEQA/ALCmkkJTkZHPQ+6SKdaYdLLLHUGvD9I8KcQlUR9HENC2BUixTilIjgjUSxsJFZI4BFWkoFjOSDJH7QWgoNjGSDJH8sGWQNjGSFkjtjfhpFZYA2RysLLJBSAJJYRpaUrcdjL9leEkY/GX7K8OZlcUmbLkvZGnFj9saRYHTjF011h1BKDQPYFewfFPnNNsgds+Ez2BXsH8SfOaPZI7R8J0OlWxi6jktIIcKbjIEYmKMSYSBRJioUgBBESRHCIkiQg0REMI6REEQEIWKHCRSsm4ocJGIisIxlgjloIAmJTeSsvEX/hkylvOeaD3SUlMR0YcHkPdKdD9M0al8Gqe8iHigkpNt0T7Ma/YUPsj3Qxsun9kSaZ/SXH4TE2lQPMiPJiqJ4PK790U+nxiP3Cl73YeclS/gFQLtWQ8KgjgS/BxKMbGHJ2ihspxwqGTy+A0x+l36Fuog9C/dKX9irDg8DpiQNCD5mTf/UmhfS6yP0hdroZTpiMUBr84obTxA9kxbXxh7f8AKLXP3H3QellaNuVRxT4RZ3it6yfCC4h7bJ/pxGq9UFSLysbeqkQezKyltum9QAXFz1lU5RSqyyGORZ5YkiO5hEm0yUaRimLmLcaQqXPxiyJEiEnCDsH8SfOaDZQ7R8JQ4Nex/Gkv9lDU+E6HTcGPqOSyMKGYU2mUIwoZhSEChGHCkIJMSYuEZADZESwjhEQwgIRMSNRGMkktq9u6Irvl5HyEFBI/oTBEHG/d+IgkohRoI8oiEEdWVlopVjirErHFkIKAigIBDEIAwIdoYhwkCtBlirQ4CCMsGWLtBaQIgLCq0wRwEdAhVBAEptpYZfRt2R7pnMBhR6dNOc1e0l7BlHgKX1y+My5jTj4Ln0MS1KTGSM1RMulF1kFKl2IHEe68OjTYXzG5khE48oEhog7hw1l17OcAjy6zSbLGreAlBSHZT/EHyM0Gyxq3lNnTox5+SeYUOEZtMwRhQ4RkIFChyPVxiqbaZul7Eju6wAHWYDz084I1UYOoI6gjxvHSYSBGJMO8JpCEW3b8o+FuIz7flJKjSBEIrYJTyEElWhxiEP8AshVH/UU+VoX9mKw+wff+k10ErocyJ3crfZX3wfuGp9j3ETXQSUgGQOxX+wYX7pb7LSv+lD6SG2aq0qAVsS4vdtVRepHM93dOc7M+mraSsDU9FUUEXBp5SR4r+kVtIZRbOq/uxuh90Sdnm9hxmrwOKWrSSoODqrDwIvFVFGZfONsAyf7teEdnv0mwyDpCNMdBBsS2Y44NukI4dukzW/2+mK9M+Hwq+iyGzVCO2T90HQDv1lTuTvfiqOKp0sW3paVZwl2tdHOgPDUXIHnFtD1KrN0KR6QqiGa04FOkbfZVM8oRbMPtCkSh0lXgMMRVXQ850LE7Aoka3A7iZSHZaJiMq5suS+uut5RkxtlsMtENkkeuus0DYJb8/dI9XZoJ5+6VdpliyoohrCVJb/uodYltkEQPGxllRGojsp/if6TLzZvteUqDSy+jH3z/AJTLfZ/PymjAqKM25NiWaAtKnG7w0KbZXfIeHaBAPg1rTS3RnbLUmEWlam2qa0gzPfloCSx5WA1NxJGHxJqLfKy9zWBt1sDpISyRm6TO7d3RGMKlqhQKbjIoBv3k6y5Z8lyTpzmT3n3ic06ooghEUmpUYELcjRF5sxvBKmtwMYob0UsJihR9KzUFXK7t2h6TvPwm2SsrANxUi4PETiWzXqVsJiQqIqIEao5BZ3Yt2aYPK2pmn2FvravRTI1OllWnVVvV9IbAMBy1t43gi6FTo6UD0hNE0qYUWHDl3DpFGOOR/b8pJTgJX4bGLUdwvFGKN+IWP5iWCcBIiBwQ4UJDQQQQGIOCETaHM9v3t1cHgazk6lSqjq7CwEjIcF3+2wMTtKu4N0DFF/CnZuPjI27WAp1KtzwFmA5E9JV1sDVI9IqMUAux69ZpPouwNLEY9KdUnIyv2QbXYC4F/f7pnkrRpi1H+juG4tdmwi5rZVLKtuOUHnL5z2h5xnAbOp0ECU1yoOXjzh1G+sXwMtSpGabt2iReC8QYUIpyrfjBMmPd2DBKirlJ9VioANukzf7vevWpGnfMlRG0F/VYG/wnYN493ExyKrMVyNcFbX4WtrKXDbNp4UejpjQHVvaY95lax3I1rOu3paNjh8QHFwb/AKxwtMvhcW1M9k6cxylzWxIZUPI/7S1qjKPls7DoJX1f/tn8A+Zk0YgKCSAAPjKt6xOIc8DlUStshYlhGyeMikxsYkK1r8eUgR+utxItWpde+SqjSp2hiBaK2NFWxmpqaf4m+UtMFz8pVIb+j8W+UtsLwMOEbKKxBNtJmdvbdp0VsVFR9cq6HUcSegHWX2OxGUTk+8/pfTMwa+bSw9ldcov8Y85UZpFjs7eTEUM1ZmDqxJZCLBV0sEbrrw7o9sDfupVaxyhqadkO1vS3a1gbaEC053jMawspuSNLXvrztIFV6iZTcrcZukRN2Kdswu9S16aB8orNe6H1NGK6sOWkye3dtPjnq0syUqVFS5GbR6itY2Ptd0yOExjICAe03EE6DvI/WFSo3NzbNwvqb+PCFSbLFCTRcbLxSJQpHMwFWvfEGxy+iQgBRca9dJptubOp18TVqIwVKlJXpsODNTtqL8DYfCYgVWyBGF0XQDWw62En4najV6aU24UxZCeywXpfmLDnGsjxtHTsFveKjBgpXBIMrYhgbPU0FlHJeN2M0dLFI4urKwOtwQdJzzYjihRKU/RVwurUXqDMLgHsm9iPES02PtOizl6eFajUvlqEFRTFtbMAde7SMnsImTd03u2LJ4/tFa/lYD4CainwE5NtHfR/TMuHcUqbVCWYJckkgFtePWdM2Qh9EjGo1QkDtHS/8IAtJF+gxfonwQQpaOaCEZWbF3koYzN6Fi2W17qy2vw4gSzIlYwcwX0p4X064ej7Jcu3gg0HvIm9mU+kBgKNM27WewPMDKbj4QpW6BdGWwWBQIFsMvC1pS7P2MmE2rh6yi1JmIa3BHYEAm3AG80OGbsjwiKOpPjLpQUlQqk0dLvIlR/rlH3T8xGNiYw1aQJOq9k+XOE+b9pHC2Q/OZ+CFheJJidYk3gCN4rEZEYzK165zX6mWm3cSQFHUmU+IS699vjLca2ASww6i/S+sh7Q28aSIttLk37uNpg8RtCpSrOxJFQE68/+JqRU9JRpu1i2XML8M1uJlDyarRrWLTT5EYrex8KyVKgc02IYKdQSdBYy02Ft/wDaqtVuBsDbopmCxz1srelqF1cgqoFlFuFuk1H0aUwr1ma92Ci54W10tM6uyycHpcpKjYmpGWqm+lpLqUaZ5keH/Eh1VRQSOJ56y9mQgY7bDjQW90qatd24sfcI5jTzkZm08pilJ2bYRSjsWmGp2enqTcPxPhL2hwMo8N61L8NT5iXAvkNus1YeDNm5KzeGuRSZlNioJ5agDvnKcbtZsrFz2n1Vb2IXhnNvlOpbTw2emyn2gQT92cq3i2eAHqA6k6XvduIsO63yhyRtozSRR1b1ELWtUTrxtEUGYqml29RBxN78QOepA05x1A1Q01X1RbOe8DifjA9UpikWkSGUZUbmulsw79W175ONh8ULdstDsqhhbftlZzWP/wCbDhS691SoexTPcAxkzDbdw66JgEtyavXq1DfwXKB5S12fubTaxYAk6nUjWW9TcKkwFiQRw5jwMSOaLN7wyRnBtzDNpUwKgHS9GtURhy0DZh74nEbCSsCcHUZ3F74esuWr1+rYdmp4Cx00HKbahufRVRcEm2picZsWmikoMrDmOPjH7onaZynGVLpmAs18ri2o6GFiq1SjSCl27YDlcxynmptJ23a4OKOcWNUWqW0zPe3pPE6X77nnKSth+2QbgAMFHRhy8IyaMeWNMmUzZla7ejvTzXAuQeJHxnediqVo0bHMpVR5cj/XWcKp4FnVVp5iSLm/EMBdh8J2nch74Klck2zcRYjW+Ug9JZBblMeTQwROaHLCy2ZX6GsWtRcQVIIBpi48DOlGcJ+g/einhqddKgbtMmXKL3IBuLTri71UybFXXxFvzijF1Ml9IzWw9M/f/wBLS8bbtMcm90xu+23KWJVKaE3UszXBHK1vjDHkDIGCqfVg90RhWGtuZJkPZ2NVaWupUc9INnbSBvmsCTpbhLnOMXT9kUHLdejbboYiwqKTzDDz0/KScbtanTxKgkXKWHS9+Z5TJ4YIXActkPHKbH3yW2zMK1Q2NTLYc79rxMz5E72Gio/5GxpY1HNgwLdAbx0mUGy1w+HB9GrXPEnUnzkk7yUr2sxPQKT8otP2K6vYg7ba9QDpeRXOkPG1s9W+vnxkXH1wlNmOlgTNEdkSjBbaxOevVI4Xyjy0mywODtRppxIUC3XThMRsukatZF6sXbwGs31SqUykcAReZIK7kbMsqSiiTT3cBSkpp8M2bne4OnlI27mzDSq11AJCkBfw8ZJ23t4nD1slQBgDa3EE99pn9wtovnrEvqcurG4vrf5yqUkpUVLVKLdm2NN/smQcaGCnQx99tZCMzKQekqcdtzPmAYWBPEf7RnJCxi7KvE1G6f8AMbLE25DrG6uNuD1EQSxA1GoHL/aZJb7m2K2o0OEe7J+F/mJeYX1fOZvZxN06ZW/zTR4P1POa8HBkz8kTHpoT108phd7Nij0bVWNgoItztawQdNZ0WuukyW9lHNhip5kFu4ZhL5fSirOd4r/45p6gFkDMoA4m5ue6xHwlNsxC+NpsQcp520zam1/MRFXEtUqVWN9SVHcAeHuEsN2apNYAH2rkH7I4MPdaZZt7m7DBbI6XgH4S/ovpMxWrPRK5Vc5rAZQp1t97h747srerPVai6lXQ5TdcpvwtxI498yQi0rOhNp7GoNTSRHNzI20drGnYKLueAsT8BK/Ze8QrVChJFQEqV9Hlsw4jiZfyU8HON+h6PFlQPVYMOoU2Pu/SQ6zjtEsFNwdRqwYAcZo/pDxJGINJQBmyZjbtMoAOW/T9ZVYnZ2cKQCpsMw4ZgOAF5bGVbGLPC+Cy3f2nToV6dlDK1NA7E6CoeLXPATsOBqqyKVIII4qQRw7p5+dcpsRYEmw7p2Tci64dFIXRVZGW3apsNC1vaGoPhL8bdmBc0aa8EbLwS/cY4Juc74JnZ6LO1gUyuBlYczfjJu0tu42vVz5GXQCwfj3x8jXjaPUbjiZy/wAmR0Px4jGA3gx9JiRmuRbVs1vIyfgtoipUOYVM51ZqhU3bna3ARFOpI5a1SPj6mTkgS6eNWaE7IWqvEi/Gx4yvq7Fq0fVbMvQyy2djLi1pPxI0Fuc35NEluZoOUeCjwm02XRtDqNYWGIRszPVdeYV8vHpG9p1LVFDAeX5xCoOUxSyaHSZsjFTVyRdYna1JkyomIR/telv8CYWM+kCpQVVp4flq1xe/XvlUHkPaZ7MqfVye1E/FidFp1S4Vz6zAH3iUm92Ly0co4ubeXOZTHbz4gUlCNlsACRxIt38JBweJZlDOzMxue0b6cJu7ieK17M8MdZKfo1W6mCUFn9rhbosv8b6o8Zy99oPTrB6TFWtbTx4ETX0Ns1mVbkE6eyOMDyRxwV+xnBzm69FXtXbVTO9M08q5it7i1uRtzlpsSqq0SCylySTbSy8hKraz3OY+sWFzaWmAqqfZHDunPnmuy+OLSPYnFBSMv6yuTFMxbW2sl4phlJFhp/WsqRV00lOtlqgTadXsHrfX+vfJVNBYG55c5VCuffJS1zDrDpNXs1vV/Af800eC9TzMy+yzov4P9Rmm2efqx5zf078TBn/YdcTDb1O1asMLT4mz1mv6lO+iD7x/KbpzMlhMFlqVqhN3q1Gcn7vqovgFA8yY+eVRD02PXLcxO3Nz6i3FEKqMbqCbkPa1sx1175j6uFxWzqqu9KxswXMMykcxcHjzna8dlZSDzEoMRXXEYV6dSxdCVueNl9r+UzLHI1zuassNNNbFpsfFivRpk+0qN7wDJhwKF1HEkg+Ymb2TjRRYUjwCqy/h4Ee+8uKu1ELCxdDprkZgQPAHSJfo2Ramk0W+OwSlujaWI6iNYdAhPUm5PU9TIy7WQ+s5J71YDpppKXe3eRMPQbKfrHDLTHO5Fi/gL38bS5fCppRXl6MhjNojaO0DUUFUUFRmN75SxzDoDO47L2agpoCqtlRVFwDbTUTgW61UrUGUAkcb9LzrmBx9SooLM3vt8BDKSUjH2pZFZmt7dgA7Q9EqogstWmSNDcWZVA5XDacrTZbD2WuGopTGtgfIE3y+AuZnd9i3o6NW/aouSCTc5Wt2R5gHymswtXMqN1RT7wDNOJozZYUV2JWrmNmNoJYumsOX0UnILxdNowDFK84J1yQryNjTzjqNBiKYK6QLYJY7ExwJseM0Ya4HdMXs9SCtuIvp1mr2fWJXXSdODbiYpqmZ3bqEVb90GGqG0m7XH1gkUW5TDl/ZmvH+qHA14zjlGQ34wi8bxTXpmUFhW1hdDbjaRKNRrgcOyqDpfNxMkhtD4SOxsb9LH3Ts9HFSxNHN6iThkTRvtm/Rktw7Vy19QFUZdddCTqJfruHTFvrX9yyn3R3oFlVj9W3An2G5qe6/9azfU3uOMyvzflyi7eK8eGYvaP0el/VrDjftJ+YMh0N0a6e0jW6Ej5idBZu+QwNTKpY0PHI/Zg8Zu/iQP7sm32Sp+F5T1Nn1kHapuPFGnVDGmlbxlimzlLad3jJFNp0arRB4gHxF5EqbLpHjTT+UflK9NFmor9lN2V/AvzM1Gzv7secqkwaLwUDQDQnh0k6niMi2FrC/Gb8E1FUzHmg5PYa2pibnIOA9bvPSV1UtyBlhhKGY3b+jJRoCJK5uzXjrGqMjtGo4BOVvIXkTZG7hYO9V7BzconIdCx4nrNrUwwkGts4Hhp4RUtI8qmUOJ2FQqXsWzWy3DG9r3+cfw2yCi2Nn6E3VvesKpu1aoXSo6seIvdT/AAmT6OKKWWqOOgYeqx6dx7oLGjHTwV+OwTshCBVexAY5nt4i4vMRifo5xdRmZq1NmPAnOLDpa2k6ebHhFoohU2uCThGXJhd29yXwwJcq7E3Nr2+IE1uG005yx9EDG6mC5wbt2BOKVIqd4dmnEUlW9gHVmHVRfT3kTSYVMqoOiqPhK7lrJeC2lSq+o6sLDgZtw8HO6lbj1RtYIiqdTBNJlONipFIZGzxVN5w6OrZMDRbNpIgqjrHWqC0Wg2O4Q2Cnvml2diQdL6yho4JzTFlPXgZf7MwjWHZa/Psn9J0obJIxz3ZF24vAyrzS92xgKzqAtGq2vJGP5SsXYWJPDD1v5CPnMmZeWxoxPx3IeaNYpuwZZjdnGnhh6nnlHzaHW3QxrKQKDX72pj/VKND+FupGZDRms15oF3Ex5/6QXvNSn+Rjq/R1jW4rTB/xB+QnW6OcYRqTo53UxcpJoodg4jLUYX4gG3hOpbq7wAgUnP4G6j7J75kcL9GGMV82agNCPXf8kmh2fuLVQDNVQEE3yhm56WvaZup3yaoGjBWjTI2pqaSNfWLpJlUKSWIGrcLnraJAEqkxooImNsY9aJK90QcYYRvIZJNOAUolNjJojGnGa6ECWSpFstxLYpiOW5T4baaZRY68PPpHxtEXiKmwKLG5Rcx5i6k+JEI7v0eh/nf9ZFOVGrVjY/8AtoMQ2KEa/cFLof53/wDaJbYdLoT/ABP+sGtg8BT4odRK/H49CjKxUgjUEiTDsSj/ANtT4i/zjT7FpW0pp/KIjm/g6aMdS3tFBrMwan1zAsP1+c02z9tU6yh6bBlPMH4HoZGxm61J/YA8BaU53Mek2eg5Rvep7mHOJrX/AAfe/ptaGJBk1GuJh0xeJpf3lPN96nr/AOJ1+csMLvUpGU5g3RlK/MS+GVexJ40+C8xLCx66yh/snzpkI33CQPNSLSaK5e3SW1IaS6E99jHkVFAaGOGn1R78zC/lrb3wTQGHLO4yjRH4MU9h4ccKFL+Rf0kmns+kOFOmPBF/SBWjgMz2PQtMOg4Ko/hEDIO73CEIDA2FIICOIYgCLVYqsYfUw9IkCKEsK9g4LQxDvGANEQCLMEFDWFaAxUEgBBESBFkQARRhEIxy0TaAI3Bli7QZYCWEFjkAWKAliEY1kiSkeKRLCRoZSY1aNtHC0QWlbodWIKxJWO2hRaGTGDRESaK9JIMSTF0obUyM1AdI2cIPsiS7wFpNCDrZGFAdJIETeEXlsEkUzdgJhxsvBGsWhSGOq0EEQIsNFXgghIAGLUwQQEHAYoGCCMKHeGDBBJYaBeC8EElgBeHaCCEgIVoIJCAhQQQBBBCgkIGIsGHBHQrCJjbmCCRgQ0xiYIJUywKERBBCEQYhmhQRGOhPpIC8OCKpMLSEZoktBBLExKGy0EEElko//9k="/>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9225" name="Picture 9" descr="http://us.123rf.com/400wm/400/400/wavebreakmediamicro/wavebreakmediamicro1112/wavebreakmediamicro111209554/11684014-ragazza-triste-ascolto-ai-suoi-genitori-combattimen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114391"/>
            <a:ext cx="3810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852936"/>
            <a:ext cx="4752528" cy="2522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823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980124"/>
            <a:ext cx="6768752" cy="285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857181"/>
            <a:ext cx="6768752" cy="311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50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1000"/>
                                        <p:tgtEl>
                                          <p:spTgt spid="10243"/>
                                        </p:tgtEl>
                                      </p:cBhvr>
                                    </p:animEffect>
                                    <p:anim calcmode="lin" valueType="num">
                                      <p:cBhvr>
                                        <p:cTn id="8" dur="1000" fill="hold"/>
                                        <p:tgtEl>
                                          <p:spTgt spid="10243"/>
                                        </p:tgtEl>
                                        <p:attrNameLst>
                                          <p:attrName>ppt_x</p:attrName>
                                        </p:attrNameLst>
                                      </p:cBhvr>
                                      <p:tavLst>
                                        <p:tav tm="0">
                                          <p:val>
                                            <p:strVal val="#ppt_x"/>
                                          </p:val>
                                        </p:tav>
                                        <p:tav tm="100000">
                                          <p:val>
                                            <p:strVal val="#ppt_x"/>
                                          </p:val>
                                        </p:tav>
                                      </p:tavLst>
                                    </p:anim>
                                    <p:anim calcmode="lin" valueType="num">
                                      <p:cBhvr>
                                        <p:cTn id="9"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fade">
                                      <p:cBhvr>
                                        <p:cTn id="14" dur="1000"/>
                                        <p:tgtEl>
                                          <p:spTgt spid="10242"/>
                                        </p:tgtEl>
                                      </p:cBhvr>
                                    </p:animEffect>
                                    <p:anim calcmode="lin" valueType="num">
                                      <p:cBhvr>
                                        <p:cTn id="15" dur="1000" fill="hold"/>
                                        <p:tgtEl>
                                          <p:spTgt spid="10242"/>
                                        </p:tgtEl>
                                        <p:attrNameLst>
                                          <p:attrName>ppt_x</p:attrName>
                                        </p:attrNameLst>
                                      </p:cBhvr>
                                      <p:tavLst>
                                        <p:tav tm="0">
                                          <p:val>
                                            <p:strVal val="#ppt_x"/>
                                          </p:val>
                                        </p:tav>
                                        <p:tav tm="100000">
                                          <p:val>
                                            <p:strVal val="#ppt_x"/>
                                          </p:val>
                                        </p:tav>
                                      </p:tavLst>
                                    </p:anim>
                                    <p:anim calcmode="lin" valueType="num">
                                      <p:cBhvr>
                                        <p:cTn id="16"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780928"/>
            <a:ext cx="8229600" cy="3543672"/>
          </a:xfrm>
        </p:spPr>
        <p:txBody>
          <a:bodyPr>
            <a:normAutofit/>
          </a:bodyPr>
          <a:lstStyle/>
          <a:p>
            <a:pPr marL="0" indent="0" algn="ctr">
              <a:buNone/>
            </a:pPr>
            <a:r>
              <a:rPr lang="it-IT" sz="2400" i="1" dirty="0" smtClean="0">
                <a:latin typeface="Comic Sans MS" pitchFamily="66" charset="0"/>
              </a:rPr>
              <a:t>Un buon ascoltatore è colui che è capace di esercitare un </a:t>
            </a:r>
          </a:p>
          <a:p>
            <a:pPr marL="0" indent="0" algn="ctr">
              <a:buNone/>
            </a:pPr>
            <a:r>
              <a:rPr lang="it-IT" sz="2400" b="1" i="1" dirty="0" smtClean="0">
                <a:solidFill>
                  <a:srgbClr val="0070C0"/>
                </a:solidFill>
                <a:latin typeface="Comic Sans MS" pitchFamily="66" charset="0"/>
              </a:rPr>
              <a:t>Ascolto di tipo attivo</a:t>
            </a:r>
          </a:p>
          <a:p>
            <a:pPr marL="0" indent="0" algn="ctr">
              <a:buNone/>
            </a:pPr>
            <a:endParaRPr lang="it-IT" sz="2400" b="1" i="1" dirty="0" smtClean="0">
              <a:solidFill>
                <a:srgbClr val="0070C0"/>
              </a:solidFill>
              <a:latin typeface="Comic Sans MS" pitchFamily="66" charset="0"/>
            </a:endParaRPr>
          </a:p>
          <a:p>
            <a:pPr lvl="0"/>
            <a:r>
              <a:rPr lang="it-IT" sz="2000" dirty="0">
                <a:latin typeface="Comic Sans MS" pitchFamily="66" charset="0"/>
              </a:rPr>
              <a:t>prestare </a:t>
            </a:r>
            <a:r>
              <a:rPr lang="it-IT" sz="2000" dirty="0" smtClean="0">
                <a:latin typeface="Comic Sans MS" pitchFamily="66" charset="0"/>
              </a:rPr>
              <a:t>attenzione;</a:t>
            </a:r>
          </a:p>
          <a:p>
            <a:pPr lvl="0"/>
            <a:r>
              <a:rPr lang="it-IT" sz="2000" dirty="0" smtClean="0">
                <a:latin typeface="Comic Sans MS" pitchFamily="66" charset="0"/>
              </a:rPr>
              <a:t>mostrare </a:t>
            </a:r>
            <a:r>
              <a:rPr lang="it-IT" sz="2000" dirty="0">
                <a:latin typeface="Comic Sans MS" pitchFamily="66" charset="0"/>
              </a:rPr>
              <a:t>apertamente che si sta </a:t>
            </a:r>
            <a:r>
              <a:rPr lang="it-IT" sz="2000" dirty="0" smtClean="0">
                <a:latin typeface="Comic Sans MS" pitchFamily="66" charset="0"/>
              </a:rPr>
              <a:t>ascoltando; </a:t>
            </a:r>
          </a:p>
          <a:p>
            <a:pPr lvl="0"/>
            <a:r>
              <a:rPr lang="it-IT" sz="2000" dirty="0" smtClean="0">
                <a:latin typeface="Comic Sans MS" pitchFamily="66" charset="0"/>
              </a:rPr>
              <a:t>fornire </a:t>
            </a:r>
            <a:r>
              <a:rPr lang="it-IT" sz="2000" dirty="0">
                <a:latin typeface="Comic Sans MS" pitchFamily="66" charset="0"/>
              </a:rPr>
              <a:t>informazioni di ritorno </a:t>
            </a:r>
            <a:r>
              <a:rPr lang="it-IT" sz="2000" dirty="0" smtClean="0">
                <a:latin typeface="Comic Sans MS" pitchFamily="66" charset="0"/>
              </a:rPr>
              <a:t>all’interlocutore;</a:t>
            </a:r>
          </a:p>
          <a:p>
            <a:pPr lvl="0"/>
            <a:r>
              <a:rPr lang="it-IT" sz="2000" dirty="0" smtClean="0">
                <a:latin typeface="Comic Sans MS" pitchFamily="66" charset="0"/>
              </a:rPr>
              <a:t>rinviare </a:t>
            </a:r>
            <a:r>
              <a:rPr lang="it-IT" sz="2000" dirty="0">
                <a:latin typeface="Comic Sans MS" pitchFamily="66" charset="0"/>
              </a:rPr>
              <a:t>a dopo i propri </a:t>
            </a:r>
            <a:r>
              <a:rPr lang="it-IT" sz="2000" dirty="0" smtClean="0">
                <a:latin typeface="Comic Sans MS" pitchFamily="66" charset="0"/>
              </a:rPr>
              <a:t>giudizi;</a:t>
            </a:r>
          </a:p>
          <a:p>
            <a:pPr lvl="0"/>
            <a:r>
              <a:rPr lang="it-IT" sz="2000" dirty="0" smtClean="0">
                <a:latin typeface="Comic Sans MS" pitchFamily="66" charset="0"/>
              </a:rPr>
              <a:t>rispondere </a:t>
            </a:r>
            <a:r>
              <a:rPr lang="it-IT" sz="2000" dirty="0">
                <a:latin typeface="Comic Sans MS" pitchFamily="66" charset="0"/>
              </a:rPr>
              <a:t>in maniera appropriata alle </a:t>
            </a:r>
            <a:r>
              <a:rPr lang="it-IT" sz="2000" dirty="0" smtClean="0">
                <a:latin typeface="Comic Sans MS" pitchFamily="66" charset="0"/>
              </a:rPr>
              <a:t>circostanze;</a:t>
            </a:r>
            <a:endParaRPr lang="it-IT" sz="2000" i="1" dirty="0">
              <a:solidFill>
                <a:srgbClr val="0070C0"/>
              </a:solidFill>
              <a:latin typeface="Comic Sans MS" pitchFamily="66" charset="0"/>
            </a:endParaRPr>
          </a:p>
        </p:txBody>
      </p:sp>
      <p:sp>
        <p:nvSpPr>
          <p:cNvPr id="4" name="Titolo 3"/>
          <p:cNvSpPr>
            <a:spLocks noGrp="1"/>
          </p:cNvSpPr>
          <p:nvPr>
            <p:ph type="title"/>
          </p:nvPr>
        </p:nvSpPr>
        <p:spPr>
          <a:xfrm>
            <a:off x="251520" y="1268760"/>
            <a:ext cx="8229600" cy="1143000"/>
          </a:xfrm>
        </p:spPr>
        <p:txBody>
          <a:bodyPr>
            <a:noAutofit/>
          </a:bodyPr>
          <a:lstStyle/>
          <a:p>
            <a:pPr algn="ctr"/>
            <a:r>
              <a:rPr lang="it-IT" sz="3600" dirty="0" smtClean="0"/>
              <a:t>Ora che sappiamo queste cose, cosa possiamo dire della comunicazione </a:t>
            </a:r>
            <a:r>
              <a:rPr lang="it-IT" sz="3600" dirty="0"/>
              <a:t>e dell’ascolto </a:t>
            </a:r>
            <a:r>
              <a:rPr lang="it-IT" sz="3600" dirty="0" smtClean="0"/>
              <a:t>genitori-figli?</a:t>
            </a:r>
            <a:endParaRPr lang="it-IT" sz="3600" dirty="0"/>
          </a:p>
        </p:txBody>
      </p:sp>
      <p:pic>
        <p:nvPicPr>
          <p:cNvPr id="1026" name="Picture 2" descr="C:\Users\Chiara\Pictures\ascolto attivo\draft_lens12088191module126194291photo_1287065141Kanj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3501008"/>
            <a:ext cx="1584176"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183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24744"/>
            <a:ext cx="8229600" cy="1143000"/>
          </a:xfrm>
        </p:spPr>
        <p:txBody>
          <a:bodyPr>
            <a:normAutofit fontScale="90000"/>
          </a:bodyPr>
          <a:lstStyle/>
          <a:p>
            <a:r>
              <a:rPr lang="it-IT" dirty="0"/>
              <a:t>L’ascolto empatico</a:t>
            </a:r>
            <a:br>
              <a:rPr lang="it-IT" dirty="0"/>
            </a:br>
            <a:endParaRPr lang="it-IT" dirty="0"/>
          </a:p>
        </p:txBody>
      </p:sp>
      <p:sp>
        <p:nvSpPr>
          <p:cNvPr id="3" name="Segnaposto contenuto 2"/>
          <p:cNvSpPr>
            <a:spLocks noGrp="1"/>
          </p:cNvSpPr>
          <p:nvPr>
            <p:ph idx="1"/>
          </p:nvPr>
        </p:nvSpPr>
        <p:spPr>
          <a:xfrm>
            <a:off x="457200" y="1757536"/>
            <a:ext cx="8229600" cy="4767808"/>
          </a:xfrm>
        </p:spPr>
        <p:txBody>
          <a:bodyPr>
            <a:normAutofit/>
          </a:bodyPr>
          <a:lstStyle/>
          <a:p>
            <a:pPr marL="0" indent="0" algn="just">
              <a:buNone/>
            </a:pPr>
            <a:r>
              <a:rPr lang="it-IT" sz="2400" dirty="0" smtClean="0">
                <a:latin typeface="Comic Sans MS" pitchFamily="66" charset="0"/>
              </a:rPr>
              <a:t>L’ascolto empatico è quella tipologia di ascolto che utilizza l’empatia </a:t>
            </a:r>
            <a:r>
              <a:rPr lang="it-IT" sz="2400" b="1" dirty="0" smtClean="0">
                <a:solidFill>
                  <a:srgbClr val="002060"/>
                </a:solidFill>
                <a:latin typeface="Comic Sans MS" pitchFamily="66" charset="0"/>
              </a:rPr>
              <a:t>come modalità di conoscenza dell’altro</a:t>
            </a:r>
            <a:r>
              <a:rPr lang="it-IT" sz="2400" dirty="0" smtClean="0">
                <a:latin typeface="Comic Sans MS" pitchFamily="66" charset="0"/>
              </a:rPr>
              <a:t>, che si ottiene attraverso la sospensione del giudizio e accurati feedback. </a:t>
            </a:r>
          </a:p>
          <a:p>
            <a:pPr marL="0" indent="0" algn="just">
              <a:buNone/>
            </a:pPr>
            <a:r>
              <a:rPr lang="it-IT" sz="2400" dirty="0" smtClean="0">
                <a:latin typeface="Comic Sans MS" pitchFamily="66" charset="0"/>
              </a:rPr>
              <a:t>È rispettoso del contenuto e della relazione, tiene conto degli aspetti affettivi.</a:t>
            </a:r>
          </a:p>
          <a:p>
            <a:pPr marL="0" indent="0" algn="just">
              <a:buNone/>
            </a:pPr>
            <a:endParaRPr lang="it-IT" sz="2400" dirty="0" smtClean="0">
              <a:latin typeface="Comic Sans MS" pitchFamily="66" charset="0"/>
            </a:endParaRPr>
          </a:p>
          <a:p>
            <a:pPr marL="0" indent="0" algn="just">
              <a:buNone/>
            </a:pPr>
            <a:endParaRPr lang="it-IT" sz="2400" dirty="0" smtClean="0">
              <a:latin typeface="Comic Sans MS" pitchFamily="66" charset="0"/>
            </a:endParaRPr>
          </a:p>
          <a:p>
            <a:pPr marL="0" indent="0" algn="just">
              <a:buNone/>
            </a:pPr>
            <a:r>
              <a:rPr lang="it-IT" sz="2000" dirty="0" smtClean="0">
                <a:latin typeface="Comic Sans MS" pitchFamily="66" charset="0"/>
              </a:rPr>
              <a:t>Es. tratto da </a:t>
            </a:r>
            <a:r>
              <a:rPr lang="it-IT" sz="2000" i="1" dirty="0" smtClean="0">
                <a:solidFill>
                  <a:srgbClr val="00B0F0"/>
                </a:solidFill>
                <a:latin typeface="Comic Sans MS" pitchFamily="66" charset="0"/>
              </a:rPr>
              <a:t>Un genitore quasi perfetto</a:t>
            </a:r>
            <a:r>
              <a:rPr lang="it-IT" sz="2000" dirty="0" smtClean="0">
                <a:latin typeface="Comic Sans MS" pitchFamily="66" charset="0"/>
              </a:rPr>
              <a:t>, B. </a:t>
            </a:r>
            <a:r>
              <a:rPr lang="it-IT" sz="2000" dirty="0" err="1" smtClean="0">
                <a:latin typeface="Comic Sans MS" pitchFamily="66" charset="0"/>
              </a:rPr>
              <a:t>Bettelheim</a:t>
            </a:r>
            <a:r>
              <a:rPr lang="it-IT" sz="2000" dirty="0" smtClean="0">
                <a:latin typeface="Comic Sans MS" pitchFamily="66" charset="0"/>
              </a:rPr>
              <a:t> </a:t>
            </a:r>
          </a:p>
          <a:p>
            <a:pPr marL="0" indent="0" algn="just">
              <a:buNone/>
            </a:pPr>
            <a:r>
              <a:rPr lang="it-IT" sz="2000" dirty="0" smtClean="0">
                <a:latin typeface="Comic Sans MS" pitchFamily="66" charset="0"/>
              </a:rPr>
              <a:t>Bambino che si blocca mentre attraversa la strada bambino e mamma che «si perdono» al supermercato.</a:t>
            </a:r>
            <a:endParaRPr lang="it-IT" sz="2000" dirty="0">
              <a:latin typeface="Comic Sans MS" pitchFamily="66" charset="0"/>
            </a:endParaRPr>
          </a:p>
        </p:txBody>
      </p:sp>
    </p:spTree>
    <p:extLst>
      <p:ext uri="{BB962C8B-B14F-4D97-AF65-F5344CB8AC3E}">
        <p14:creationId xmlns:p14="http://schemas.microsoft.com/office/powerpoint/2010/main" val="225600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1124744"/>
            <a:ext cx="8229600" cy="4389120"/>
          </a:xfrm>
        </p:spPr>
        <p:txBody>
          <a:bodyPr>
            <a:normAutofit lnSpcReduction="10000"/>
          </a:bodyPr>
          <a:lstStyle/>
          <a:p>
            <a:pPr marL="0" indent="0">
              <a:buNone/>
            </a:pPr>
            <a:r>
              <a:rPr lang="it-IT" dirty="0" smtClean="0">
                <a:latin typeface="Comic Sans MS" pitchFamily="66" charset="0"/>
              </a:rPr>
              <a:t>«Un genitore che prende le distanze dal nostro terrore non </a:t>
            </a:r>
            <a:r>
              <a:rPr lang="it-IT" b="1" u="sng" dirty="0" smtClean="0">
                <a:solidFill>
                  <a:srgbClr val="00B0F0"/>
                </a:solidFill>
                <a:effectLst>
                  <a:outerShdw blurRad="38100" dist="38100" dir="2700000" algn="tl">
                    <a:srgbClr val="000000">
                      <a:alpha val="43137"/>
                    </a:srgbClr>
                  </a:outerShdw>
                </a:effectLst>
                <a:latin typeface="Comic Sans MS" pitchFamily="66" charset="0"/>
              </a:rPr>
              <a:t>è con noi </a:t>
            </a:r>
            <a:r>
              <a:rPr lang="it-IT" dirty="0" smtClean="0">
                <a:latin typeface="Comic Sans MS" pitchFamily="66" charset="0"/>
              </a:rPr>
              <a:t>dentro la situazione, a livello di esperienza ne rimane fuori. Un genitore che comprende la nostra paura, al punto da considerarla reale e giustificata, ci da la sensazione di sapere di che cosa sta parlando, perciò possiamo fidarci delle sue parole»</a:t>
            </a:r>
          </a:p>
          <a:p>
            <a:pPr marL="0" indent="0">
              <a:buNone/>
            </a:pPr>
            <a:endParaRPr lang="it-IT" dirty="0" smtClean="0">
              <a:latin typeface="Comic Sans MS" pitchFamily="66" charset="0"/>
            </a:endParaRPr>
          </a:p>
          <a:p>
            <a:pPr marL="0" indent="0">
              <a:buNone/>
            </a:pPr>
            <a:r>
              <a:rPr lang="it-IT" b="1" dirty="0" smtClean="0">
                <a:solidFill>
                  <a:srgbClr val="002060"/>
                </a:solidFill>
                <a:latin typeface="Comic Sans MS" pitchFamily="66" charset="0"/>
              </a:rPr>
              <a:t>MA COME SI FA?</a:t>
            </a:r>
          </a:p>
          <a:p>
            <a:r>
              <a:rPr lang="it-IT" dirty="0">
                <a:latin typeface="Comic Sans MS" pitchFamily="66" charset="0"/>
              </a:rPr>
              <a:t>Attingiamo ai nostri ricordi </a:t>
            </a:r>
          </a:p>
          <a:p>
            <a:r>
              <a:rPr lang="it-IT" dirty="0">
                <a:latin typeface="Comic Sans MS" pitchFamily="66" charset="0"/>
              </a:rPr>
              <a:t>Attingiamo alla nostra esperienza </a:t>
            </a:r>
          </a:p>
          <a:p>
            <a:pPr marL="0" indent="0">
              <a:buNone/>
            </a:pPr>
            <a:endParaRPr lang="it-IT" dirty="0" smtClean="0"/>
          </a:p>
          <a:p>
            <a:endParaRPr lang="it-IT" dirty="0"/>
          </a:p>
        </p:txBody>
      </p:sp>
      <p:pic>
        <p:nvPicPr>
          <p:cNvPr id="1026" name="Picture 2" descr="C:\Users\Chiara\Pictures\casa\Bogdanov-Belski, Visitator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3884" y="3717032"/>
            <a:ext cx="1989986" cy="2664296"/>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192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77888"/>
            <a:ext cx="8229600" cy="1143000"/>
          </a:xfrm>
        </p:spPr>
        <p:txBody>
          <a:bodyPr>
            <a:noAutofit/>
          </a:bodyPr>
          <a:lstStyle/>
          <a:p>
            <a:r>
              <a:rPr lang="it-IT" sz="3600" dirty="0" smtClean="0"/>
              <a:t>Ricordiamoci che ci sono dei modi «tipici» che i bambini hanno per comunicare le loro difficoltà</a:t>
            </a:r>
            <a:endParaRPr lang="it-IT" sz="3600" dirty="0"/>
          </a:p>
        </p:txBody>
      </p:sp>
      <p:sp>
        <p:nvSpPr>
          <p:cNvPr id="3" name="Segnaposto contenuto 2"/>
          <p:cNvSpPr>
            <a:spLocks noGrp="1"/>
          </p:cNvSpPr>
          <p:nvPr>
            <p:ph idx="1"/>
          </p:nvPr>
        </p:nvSpPr>
        <p:spPr>
          <a:xfrm>
            <a:off x="457200" y="2712288"/>
            <a:ext cx="8229600" cy="4389120"/>
          </a:xfrm>
        </p:spPr>
        <p:txBody>
          <a:bodyPr>
            <a:normAutofit/>
          </a:bodyPr>
          <a:lstStyle/>
          <a:p>
            <a:r>
              <a:rPr lang="it-IT" sz="2400" dirty="0" smtClean="0"/>
              <a:t>Disturbi del sonno,</a:t>
            </a:r>
          </a:p>
          <a:p>
            <a:r>
              <a:rPr lang="it-IT" sz="2400" dirty="0" smtClean="0"/>
              <a:t>Enuresi notturna,</a:t>
            </a:r>
          </a:p>
          <a:p>
            <a:r>
              <a:rPr lang="it-IT" sz="2400" dirty="0" smtClean="0"/>
              <a:t>Forte Rifiuto di separarsi dalla mamma,</a:t>
            </a:r>
          </a:p>
          <a:p>
            <a:r>
              <a:rPr lang="it-IT" sz="2400" dirty="0" smtClean="0"/>
              <a:t>Calo/aumento spropositato dell’appetito,</a:t>
            </a:r>
          </a:p>
          <a:p>
            <a:r>
              <a:rPr lang="it-IT" sz="2400" dirty="0" smtClean="0"/>
              <a:t>Crisi di rabbia inconsolabili,</a:t>
            </a:r>
          </a:p>
          <a:p>
            <a:r>
              <a:rPr lang="it-IT" sz="2400" dirty="0" smtClean="0"/>
              <a:t>Frequenti «capricci», </a:t>
            </a:r>
          </a:p>
          <a:p>
            <a:r>
              <a:rPr lang="it-IT" sz="2400" dirty="0" smtClean="0"/>
              <a:t>Fobia scolastica,</a:t>
            </a:r>
          </a:p>
          <a:p>
            <a:r>
              <a:rPr lang="it-IT" sz="2400" dirty="0" smtClean="0"/>
              <a:t>…</a:t>
            </a:r>
            <a:endParaRPr lang="it-IT" sz="2400" dirty="0"/>
          </a:p>
        </p:txBody>
      </p:sp>
      <p:sp>
        <p:nvSpPr>
          <p:cNvPr id="4" name="CasellaDiTesto 3"/>
          <p:cNvSpPr txBox="1"/>
          <p:nvPr/>
        </p:nvSpPr>
        <p:spPr>
          <a:xfrm>
            <a:off x="5220072" y="4653136"/>
            <a:ext cx="3651348" cy="1477328"/>
          </a:xfrm>
          <a:prstGeom prst="rect">
            <a:avLst/>
          </a:prstGeom>
          <a:effectLst>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it-IT" b="1" dirty="0" smtClean="0">
                <a:solidFill>
                  <a:srgbClr val="002060"/>
                </a:solidFill>
                <a:latin typeface="Comic Sans MS" pitchFamily="66" charset="0"/>
              </a:rPr>
              <a:t>CHE NON HANNO MAI UN SIGNIFICATO A PRIORI, MA LO ASSUMONO NELLO SPECIFICO DI OGNI SISTEMA RELAZIONALE</a:t>
            </a:r>
            <a:r>
              <a:rPr lang="it-IT" dirty="0" smtClean="0"/>
              <a:t>!</a:t>
            </a:r>
            <a:endParaRPr lang="it-IT" dirty="0"/>
          </a:p>
        </p:txBody>
      </p:sp>
      <p:sp>
        <p:nvSpPr>
          <p:cNvPr id="5" name="Freccia circolare a sinistra 4"/>
          <p:cNvSpPr/>
          <p:nvPr/>
        </p:nvSpPr>
        <p:spPr>
          <a:xfrm rot="18872520">
            <a:off x="6908771" y="2894870"/>
            <a:ext cx="1152128" cy="1584176"/>
          </a:xfrm>
          <a:prstGeom prst="curvedLeftArrow">
            <a:avLst/>
          </a:prstGeom>
          <a:solidFill>
            <a:schemeClr val="accent4">
              <a:lumMod val="50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560050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467544" y="1960240"/>
            <a:ext cx="7851648" cy="1828800"/>
          </a:xfrm>
        </p:spPr>
        <p:txBody>
          <a:bodyPr/>
          <a:lstStyle/>
          <a:p>
            <a:r>
              <a:rPr lang="it-IT" i="1" dirty="0" smtClean="0"/>
              <a:t>Il diritto di essere ascoltati e il dovere di ascoltare</a:t>
            </a:r>
            <a:endParaRPr lang="it-IT" i="1" dirty="0"/>
          </a:p>
        </p:txBody>
      </p:sp>
      <p:sp>
        <p:nvSpPr>
          <p:cNvPr id="6" name="Sottotitolo 5"/>
          <p:cNvSpPr>
            <a:spLocks noGrp="1"/>
          </p:cNvSpPr>
          <p:nvPr>
            <p:ph type="subTitle" idx="1"/>
          </p:nvPr>
        </p:nvSpPr>
        <p:spPr>
          <a:xfrm>
            <a:off x="1109792" y="4772744"/>
            <a:ext cx="7854696" cy="1752600"/>
          </a:xfrm>
        </p:spPr>
        <p:txBody>
          <a:bodyPr>
            <a:normAutofit fontScale="62500" lnSpcReduction="20000"/>
          </a:bodyPr>
          <a:lstStyle/>
          <a:p>
            <a:endParaRPr lang="it-IT" dirty="0" smtClean="0"/>
          </a:p>
          <a:p>
            <a:endParaRPr lang="it-IT" dirty="0"/>
          </a:p>
          <a:p>
            <a:endParaRPr lang="it-IT" dirty="0" smtClean="0"/>
          </a:p>
          <a:p>
            <a:r>
              <a:rPr lang="it-IT" sz="2500" dirty="0" smtClean="0"/>
              <a:t>Dott.ssa  Chiara </a:t>
            </a:r>
            <a:r>
              <a:rPr lang="it-IT" sz="2500" dirty="0" smtClean="0"/>
              <a:t>Fedrighi </a:t>
            </a:r>
          </a:p>
          <a:p>
            <a:r>
              <a:rPr lang="it-IT" sz="2500" dirty="0" smtClean="0"/>
              <a:t>Psicologa  </a:t>
            </a:r>
          </a:p>
          <a:p>
            <a:r>
              <a:rPr lang="it-IT" sz="2500" dirty="0" smtClean="0"/>
              <a:t>specializzanda in psicoterapia e neuropsicologia dello sviluppo  </a:t>
            </a:r>
            <a:endParaRPr lang="it-IT" sz="2500" dirty="0" smtClean="0"/>
          </a:p>
          <a:p>
            <a:r>
              <a:rPr lang="it-IT" sz="2500" dirty="0" smtClean="0"/>
              <a:t>chiara.fedrighi@hotmail.it</a:t>
            </a:r>
            <a:endParaRPr lang="it-IT" sz="2500" dirty="0" smtClean="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5144"/>
            <a:ext cx="3009549" cy="21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323528" y="838453"/>
            <a:ext cx="2419154" cy="646331"/>
          </a:xfrm>
          <a:prstGeom prst="rect">
            <a:avLst/>
          </a:prstGeom>
          <a:noFill/>
        </p:spPr>
        <p:txBody>
          <a:bodyPr wrap="square" rtlCol="0">
            <a:spAutoFit/>
          </a:bodyPr>
          <a:lstStyle/>
          <a:p>
            <a:r>
              <a:rPr lang="it-IT" dirty="0"/>
              <a:t>2 Dicembre 2012</a:t>
            </a:r>
          </a:p>
          <a:p>
            <a:endParaRPr lang="it-IT" dirty="0"/>
          </a:p>
        </p:txBody>
      </p:sp>
    </p:spTree>
    <p:extLst>
      <p:ext uri="{BB962C8B-B14F-4D97-AF65-F5344CB8AC3E}">
        <p14:creationId xmlns:p14="http://schemas.microsoft.com/office/powerpoint/2010/main" val="2078441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637928"/>
            <a:ext cx="8229600" cy="1143000"/>
          </a:xfrm>
        </p:spPr>
        <p:txBody>
          <a:bodyPr>
            <a:normAutofit fontScale="90000"/>
          </a:bodyPr>
          <a:lstStyle/>
          <a:p>
            <a:r>
              <a:rPr lang="it-IT" b="1" dirty="0" smtClean="0"/>
              <a:t>Le Barriere </a:t>
            </a:r>
            <a:r>
              <a:rPr lang="it-IT" b="1" dirty="0"/>
              <a:t/>
            </a:r>
            <a:br>
              <a:rPr lang="it-IT" b="1" dirty="0"/>
            </a:br>
            <a:r>
              <a:rPr lang="it-IT" dirty="0"/>
              <a:t>Le nostre cattive abitudini…</a:t>
            </a:r>
            <a:br>
              <a:rPr lang="it-IT" dirty="0"/>
            </a:br>
            <a:endParaRPr lang="it-IT" dirty="0"/>
          </a:p>
        </p:txBody>
      </p:sp>
      <p:sp>
        <p:nvSpPr>
          <p:cNvPr id="3" name="Segnaposto contenuto 2"/>
          <p:cNvSpPr>
            <a:spLocks noGrp="1"/>
          </p:cNvSpPr>
          <p:nvPr>
            <p:ph idx="1"/>
          </p:nvPr>
        </p:nvSpPr>
        <p:spPr>
          <a:xfrm>
            <a:off x="1249288" y="2496264"/>
            <a:ext cx="6923112" cy="3741048"/>
          </a:xfrm>
        </p:spPr>
        <p:txBody>
          <a:bodyPr>
            <a:normAutofit/>
          </a:bodyPr>
          <a:lstStyle/>
          <a:p>
            <a:pPr marL="0" indent="0">
              <a:buNone/>
            </a:pPr>
            <a:r>
              <a:rPr lang="it-IT" sz="2800" b="1" dirty="0" smtClean="0">
                <a:solidFill>
                  <a:srgbClr val="00B0F0"/>
                </a:solidFill>
                <a:effectLst>
                  <a:outerShdw blurRad="38100" dist="38100" dir="2700000" algn="tl">
                    <a:srgbClr val="000000">
                      <a:alpha val="43137"/>
                    </a:srgbClr>
                  </a:outerShdw>
                </a:effectLst>
              </a:rPr>
              <a:t>A</a:t>
            </a:r>
            <a:r>
              <a:rPr lang="it-IT" sz="2800" b="1" dirty="0" smtClean="0"/>
              <a:t> </a:t>
            </a:r>
            <a:r>
              <a:rPr lang="it-IT" sz="2800" dirty="0" err="1" smtClean="0"/>
              <a:t>ttenzione</a:t>
            </a:r>
            <a:r>
              <a:rPr lang="it-IT" sz="2800" dirty="0" smtClean="0"/>
              <a:t> (scarsa, altalenante)</a:t>
            </a:r>
            <a:endParaRPr lang="it-IT" sz="2800" dirty="0"/>
          </a:p>
          <a:p>
            <a:pPr marL="0" indent="0">
              <a:buNone/>
            </a:pPr>
            <a:r>
              <a:rPr lang="it-IT" sz="2800" b="1" dirty="0" smtClean="0">
                <a:solidFill>
                  <a:srgbClr val="00B0F0"/>
                </a:solidFill>
                <a:effectLst>
                  <a:outerShdw blurRad="38100" dist="38100" dir="2700000" algn="tl">
                    <a:srgbClr val="000000">
                      <a:alpha val="43137"/>
                    </a:srgbClr>
                  </a:outerShdw>
                </a:effectLst>
              </a:rPr>
              <a:t>G </a:t>
            </a:r>
            <a:r>
              <a:rPr lang="it-IT" sz="2800" dirty="0" smtClean="0"/>
              <a:t>iudicare</a:t>
            </a:r>
            <a:endParaRPr lang="it-IT" sz="2800" dirty="0"/>
          </a:p>
          <a:p>
            <a:pPr marL="0" indent="0">
              <a:buNone/>
            </a:pPr>
            <a:r>
              <a:rPr lang="it-IT" sz="2800" b="1" dirty="0" smtClean="0">
                <a:solidFill>
                  <a:srgbClr val="00B0F0"/>
                </a:solidFill>
                <a:effectLst>
                  <a:outerShdw blurRad="38100" dist="38100" dir="2700000" algn="tl">
                    <a:srgbClr val="000000">
                      <a:alpha val="43137"/>
                    </a:srgbClr>
                  </a:outerShdw>
                </a:effectLst>
              </a:rPr>
              <a:t>I </a:t>
            </a:r>
            <a:r>
              <a:rPr lang="it-IT" sz="2800" dirty="0" err="1" smtClean="0"/>
              <a:t>ndagare</a:t>
            </a:r>
            <a:endParaRPr lang="it-IT" sz="2800" dirty="0"/>
          </a:p>
          <a:p>
            <a:pPr marL="0" indent="0">
              <a:buNone/>
            </a:pPr>
            <a:r>
              <a:rPr lang="it-IT" sz="2800" b="1" dirty="0" smtClean="0">
                <a:solidFill>
                  <a:srgbClr val="00B0F0"/>
                </a:solidFill>
                <a:effectLst>
                  <a:outerShdw blurRad="38100" dist="38100" dir="2700000" algn="tl">
                    <a:srgbClr val="000000">
                      <a:alpha val="43137"/>
                    </a:srgbClr>
                  </a:outerShdw>
                </a:effectLst>
              </a:rPr>
              <a:t>S</a:t>
            </a:r>
            <a:r>
              <a:rPr lang="it-IT" sz="2800" b="1" dirty="0" smtClean="0"/>
              <a:t> </a:t>
            </a:r>
            <a:r>
              <a:rPr lang="it-IT" sz="2800" dirty="0" err="1" smtClean="0"/>
              <a:t>oluzionare</a:t>
            </a:r>
            <a:endParaRPr lang="it-IT" sz="2800" dirty="0"/>
          </a:p>
          <a:p>
            <a:pPr marL="0" indent="0">
              <a:buNone/>
            </a:pPr>
            <a:r>
              <a:rPr lang="it-IT" sz="2800" b="1" dirty="0" smtClean="0">
                <a:solidFill>
                  <a:srgbClr val="00B0F0"/>
                </a:solidFill>
                <a:effectLst>
                  <a:outerShdw blurRad="38100" dist="38100" dir="2700000" algn="tl">
                    <a:srgbClr val="000000">
                      <a:alpha val="43137"/>
                    </a:srgbClr>
                  </a:outerShdw>
                </a:effectLst>
              </a:rPr>
              <a:t>C </a:t>
            </a:r>
            <a:r>
              <a:rPr lang="it-IT" sz="2800" dirty="0" err="1" smtClean="0"/>
              <a:t>oinvolgersi</a:t>
            </a:r>
            <a:r>
              <a:rPr lang="it-IT" sz="2800" dirty="0" smtClean="0"/>
              <a:t> (spostare il focus su di noi)</a:t>
            </a:r>
            <a:endParaRPr lang="it-IT" sz="2800" dirty="0"/>
          </a:p>
          <a:p>
            <a:pPr marL="0" indent="0">
              <a:buNone/>
            </a:pPr>
            <a:r>
              <a:rPr lang="it-IT" sz="2800" b="1" dirty="0" smtClean="0">
                <a:solidFill>
                  <a:srgbClr val="00B0F0"/>
                </a:solidFill>
                <a:effectLst>
                  <a:outerShdw blurRad="38100" dist="38100" dir="2700000" algn="tl">
                    <a:srgbClr val="000000">
                      <a:alpha val="43137"/>
                    </a:srgbClr>
                  </a:outerShdw>
                </a:effectLst>
              </a:rPr>
              <a:t>I </a:t>
            </a:r>
            <a:r>
              <a:rPr lang="it-IT" sz="2800" dirty="0" err="1" smtClean="0"/>
              <a:t>nterpretare</a:t>
            </a:r>
            <a:endParaRPr lang="it-IT" sz="2800" dirty="0"/>
          </a:p>
        </p:txBody>
      </p:sp>
    </p:spTree>
    <p:extLst>
      <p:ext uri="{BB962C8B-B14F-4D97-AF65-F5344CB8AC3E}">
        <p14:creationId xmlns:p14="http://schemas.microsoft.com/office/powerpoint/2010/main" val="1892170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vandabiffani.it/wp-content/uploads/2012/09/il-piccolo-principe-elefante-serpente-antoine-de-sainte-exupc3a9rie-1943-50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6804" y="5210124"/>
            <a:ext cx="2079692" cy="1459236"/>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275006" y="1052736"/>
            <a:ext cx="8689482" cy="1143000"/>
          </a:xfrm>
        </p:spPr>
        <p:txBody>
          <a:bodyPr>
            <a:noAutofit/>
          </a:bodyPr>
          <a:lstStyle/>
          <a:p>
            <a:r>
              <a:rPr lang="it-IT" sz="2800" dirty="0" smtClean="0"/>
              <a:t>Non sempre è facile integrare i diversi punti di vista. </a:t>
            </a:r>
            <a:br>
              <a:rPr lang="it-IT" sz="2800" dirty="0" smtClean="0"/>
            </a:br>
            <a:r>
              <a:rPr lang="it-IT" sz="2800" dirty="0" smtClean="0"/>
              <a:t>Ma l’adulto ha un ruolo diverso, solo lui è in grado di farlo..    </a:t>
            </a:r>
            <a:r>
              <a:rPr lang="it-IT" sz="2400" dirty="0" err="1" smtClean="0"/>
              <a:t>Pg</a:t>
            </a:r>
            <a:r>
              <a:rPr lang="it-IT" sz="2400" dirty="0" smtClean="0"/>
              <a:t> 68-69 </a:t>
            </a:r>
            <a:r>
              <a:rPr lang="it-IT" sz="2800" dirty="0" smtClean="0"/>
              <a:t>di «</a:t>
            </a:r>
            <a:r>
              <a:rPr lang="it-IT" sz="2800" i="1" dirty="0" smtClean="0"/>
              <a:t>Un genitore quasi perfetto</a:t>
            </a:r>
            <a:r>
              <a:rPr lang="it-IT" sz="2800" dirty="0" smtClean="0"/>
              <a:t>»</a:t>
            </a:r>
            <a:endParaRPr lang="it-IT" sz="2800" dirty="0"/>
          </a:p>
        </p:txBody>
      </p:sp>
      <p:sp>
        <p:nvSpPr>
          <p:cNvPr id="3" name="Segnaposto contenuto 2"/>
          <p:cNvSpPr>
            <a:spLocks noGrp="1"/>
          </p:cNvSpPr>
          <p:nvPr>
            <p:ph idx="1"/>
          </p:nvPr>
        </p:nvSpPr>
        <p:spPr>
          <a:xfrm>
            <a:off x="266506" y="2448144"/>
            <a:ext cx="8707954" cy="548808"/>
          </a:xfrm>
        </p:spPr>
        <p:txBody>
          <a:bodyPr>
            <a:normAutofit fontScale="85000" lnSpcReduction="10000"/>
          </a:bodyPr>
          <a:lstStyle/>
          <a:p>
            <a:r>
              <a:rPr lang="it-IT" sz="1800" dirty="0">
                <a:hlinkClick r:id="rId3"/>
              </a:rPr>
              <a:t>http://</a:t>
            </a:r>
            <a:r>
              <a:rPr lang="it-IT" sz="1800" dirty="0" smtClean="0">
                <a:hlinkClick r:id="rId3"/>
              </a:rPr>
              <a:t>www.youtube.com/watch?v=RuEJH1hfS-s</a:t>
            </a:r>
            <a:endParaRPr lang="it-IT" sz="1800" dirty="0" smtClean="0"/>
          </a:p>
          <a:p>
            <a:r>
              <a:rPr lang="it-IT" sz="1800" dirty="0" smtClean="0"/>
              <a:t>«Ma io volevo solo giocare con la mia sorellina e fare un regalo alla mamma!»</a:t>
            </a:r>
            <a:endParaRPr lang="it-IT" sz="1800" dirty="0"/>
          </a:p>
        </p:txBody>
      </p:sp>
      <p:sp>
        <p:nvSpPr>
          <p:cNvPr id="4" name="Rettangolo 3"/>
          <p:cNvSpPr/>
          <p:nvPr/>
        </p:nvSpPr>
        <p:spPr>
          <a:xfrm>
            <a:off x="251520" y="3356992"/>
            <a:ext cx="7056784" cy="2862322"/>
          </a:xfrm>
          <a:prstGeom prst="rect">
            <a:avLst/>
          </a:prstGeom>
          <a:effectLst>
            <a:outerShdw blurRad="50800" dist="38100" dir="18900000" algn="b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wrap="square">
            <a:spAutoFit/>
          </a:bodyPr>
          <a:lstStyle/>
          <a:p>
            <a:r>
              <a:rPr lang="it-IT" i="1" dirty="0" smtClean="0">
                <a:solidFill>
                  <a:srgbClr val="002060"/>
                </a:solidFill>
              </a:rPr>
              <a:t>«Mostrai </a:t>
            </a:r>
            <a:r>
              <a:rPr lang="it-IT" i="1" dirty="0">
                <a:solidFill>
                  <a:srgbClr val="002060"/>
                </a:solidFill>
              </a:rPr>
              <a:t>il mio capolavoro alle persone grandi, domandando se il disegno le spaventava. Ma mi risposero: Spaventare? Perché mai uno dovrebbe essere spaventato da un cappello? Il mio disegno non era un cappello, ma un boa che digeriva un elefante… Affinché vedessero chiaramente che cos’era, disegnai l’interno del boa. </a:t>
            </a:r>
            <a:endParaRPr lang="it-IT" i="1" dirty="0" smtClean="0">
              <a:solidFill>
                <a:srgbClr val="002060"/>
              </a:solidFill>
            </a:endParaRPr>
          </a:p>
          <a:p>
            <a:r>
              <a:rPr lang="it-IT" i="1" dirty="0" smtClean="0">
                <a:solidFill>
                  <a:srgbClr val="002060"/>
                </a:solidFill>
              </a:rPr>
              <a:t>Mi </a:t>
            </a:r>
            <a:r>
              <a:rPr lang="it-IT" i="1" dirty="0">
                <a:solidFill>
                  <a:srgbClr val="002060"/>
                </a:solidFill>
              </a:rPr>
              <a:t>dissero di lasciar da parte il boa e di applicarmi alla geografia, alla storia, all’aritmetica. Fu così che a sei anni io rinunziai a quella che avrebbe potuto essere la mia gloriosa carriera di pittore. I grandi non capiscono mai niente da soli e i bambini si stancano a spiegargli tutto ogni volta.”</a:t>
            </a:r>
            <a:endParaRPr lang="it-IT" dirty="0">
              <a:solidFill>
                <a:srgbClr val="002060"/>
              </a:solidFill>
            </a:endParaRPr>
          </a:p>
        </p:txBody>
      </p:sp>
    </p:spTree>
    <p:extLst>
      <p:ext uri="{BB962C8B-B14F-4D97-AF65-F5344CB8AC3E}">
        <p14:creationId xmlns:p14="http://schemas.microsoft.com/office/powerpoint/2010/main" val="794561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80728"/>
            <a:ext cx="8229600" cy="1143000"/>
          </a:xfrm>
        </p:spPr>
        <p:txBody>
          <a:bodyPr>
            <a:noAutofit/>
          </a:bodyPr>
          <a:lstStyle/>
          <a:p>
            <a:r>
              <a:rPr lang="it-IT" sz="3600" dirty="0" smtClean="0"/>
              <a:t>Non è sempre facile decifrare i messaggi comunicativi e le ragioni dei bambini..</a:t>
            </a:r>
            <a:endParaRPr lang="it-IT" sz="3600" dirty="0"/>
          </a:p>
        </p:txBody>
      </p:sp>
      <p:sp>
        <p:nvSpPr>
          <p:cNvPr id="3" name="Segnaposto contenuto 2"/>
          <p:cNvSpPr>
            <a:spLocks noGrp="1"/>
          </p:cNvSpPr>
          <p:nvPr>
            <p:ph idx="1"/>
          </p:nvPr>
        </p:nvSpPr>
        <p:spPr>
          <a:xfrm>
            <a:off x="323528" y="2420888"/>
            <a:ext cx="8229600" cy="2376264"/>
          </a:xfrm>
        </p:spPr>
        <p:txBody>
          <a:bodyPr>
            <a:normAutofit/>
          </a:bodyPr>
          <a:lstStyle/>
          <a:p>
            <a:r>
              <a:rPr lang="it-IT" dirty="0" smtClean="0"/>
              <a:t>La fantasia  del mostro del water</a:t>
            </a:r>
          </a:p>
          <a:p>
            <a:endParaRPr lang="it-IT" dirty="0" smtClean="0"/>
          </a:p>
          <a:p>
            <a:endParaRPr lang="it-IT" dirty="0" smtClean="0"/>
          </a:p>
          <a:p>
            <a:pPr marL="0" indent="0" algn="r">
              <a:buNone/>
            </a:pPr>
            <a:r>
              <a:rPr lang="it-IT" sz="1800" dirty="0" smtClean="0">
                <a:hlinkClick r:id="rId2"/>
              </a:rPr>
              <a:t>http</a:t>
            </a:r>
            <a:r>
              <a:rPr lang="it-IT" sz="1800" dirty="0">
                <a:hlinkClick r:id="rId2"/>
              </a:rPr>
              <a:t>://</a:t>
            </a:r>
            <a:r>
              <a:rPr lang="it-IT" sz="1800" dirty="0" smtClean="0">
                <a:hlinkClick r:id="rId2"/>
              </a:rPr>
              <a:t>www.youtube.com/watch?v=RuEJH1hfS-s</a:t>
            </a:r>
            <a:endParaRPr lang="it-IT" sz="1800" dirty="0" smtClean="0"/>
          </a:p>
          <a:p>
            <a:pPr marL="0" indent="0" algn="r">
              <a:buNone/>
            </a:pPr>
            <a:r>
              <a:rPr lang="it-IT" sz="1800" dirty="0">
                <a:hlinkClick r:id="rId3"/>
              </a:rPr>
              <a:t>http://</a:t>
            </a:r>
            <a:r>
              <a:rPr lang="it-IT" sz="1800" dirty="0" smtClean="0">
                <a:hlinkClick r:id="rId3"/>
              </a:rPr>
              <a:t>www.youtube.com/watch?v=zyBmMny957M</a:t>
            </a:r>
            <a:endParaRPr lang="it-IT" sz="1800" dirty="0" smtClean="0"/>
          </a:p>
          <a:p>
            <a:endParaRPr lang="it-IT" dirty="0"/>
          </a:p>
        </p:txBody>
      </p:sp>
      <p:sp>
        <p:nvSpPr>
          <p:cNvPr id="4" name="AutoShape 2" descr="http://a2.ec-images.myspacecdn.com/images02/141/8d2de78e0a964394aa0592e41544915b/l.jpg"/>
          <p:cNvSpPr>
            <a:spLocks noChangeAspect="1" noChangeArrowheads="1"/>
          </p:cNvSpPr>
          <p:nvPr/>
        </p:nvSpPr>
        <p:spPr bwMode="auto">
          <a:xfrm>
            <a:off x="155575" y="-2484438"/>
            <a:ext cx="5372100" cy="518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1" name="Picture 3" descr="C:\Users\Chiara\Pictures\ascolto attiv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87" y="4149080"/>
            <a:ext cx="2540429" cy="2447280"/>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Nuvola 4"/>
          <p:cNvSpPr/>
          <p:nvPr/>
        </p:nvSpPr>
        <p:spPr>
          <a:xfrm>
            <a:off x="2724593" y="2924944"/>
            <a:ext cx="6311903" cy="2880320"/>
          </a:xfrm>
          <a:prstGeom prst="cloud">
            <a:avLst/>
          </a:prstGeom>
          <a:solidFill>
            <a:schemeClr val="accent4">
              <a:lumMod val="20000"/>
              <a:lumOff val="80000"/>
              <a:alpha val="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3203848" y="3140968"/>
            <a:ext cx="330324"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2195736" y="3691632"/>
            <a:ext cx="165162"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2607562" y="3429000"/>
            <a:ext cx="234063" cy="26263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45397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664"/>
            <a:ext cx="8229600" cy="1143000"/>
          </a:xfrm>
        </p:spPr>
        <p:txBody>
          <a:bodyPr>
            <a:normAutofit/>
          </a:bodyPr>
          <a:lstStyle/>
          <a:p>
            <a:r>
              <a:rPr lang="it-IT" sz="4800" dirty="0" smtClean="0"/>
              <a:t>E’ troppo facile «vincere facile»</a:t>
            </a:r>
            <a:endParaRPr lang="it-IT" sz="4800" dirty="0"/>
          </a:p>
        </p:txBody>
      </p:sp>
      <p:sp>
        <p:nvSpPr>
          <p:cNvPr id="3" name="Segnaposto contenuto 2"/>
          <p:cNvSpPr>
            <a:spLocks noGrp="1"/>
          </p:cNvSpPr>
          <p:nvPr>
            <p:ph idx="1"/>
          </p:nvPr>
        </p:nvSpPr>
        <p:spPr>
          <a:xfrm>
            <a:off x="323528" y="1700808"/>
            <a:ext cx="8363272" cy="4389120"/>
          </a:xfrm>
        </p:spPr>
        <p:txBody>
          <a:bodyPr>
            <a:noAutofit/>
          </a:bodyPr>
          <a:lstStyle/>
          <a:p>
            <a:r>
              <a:rPr lang="it-IT" sz="1800" dirty="0" smtClean="0">
                <a:latin typeface="Comic Sans MS" pitchFamily="66" charset="0"/>
              </a:rPr>
              <a:t>Farsi obbedire dai bambini in prima e seconda infanzia «costringendoli» può sembrare inizialmente facile e più economico.. Ma poi? Come si sentirà un bambino trattato così? </a:t>
            </a:r>
          </a:p>
          <a:p>
            <a:pPr marL="0" indent="0">
              <a:buNone/>
            </a:pPr>
            <a:r>
              <a:rPr lang="it-IT" sz="1800" dirty="0" smtClean="0">
                <a:latin typeface="Comic Sans MS" pitchFamily="66" charset="0"/>
              </a:rPr>
              <a:t>…</a:t>
            </a:r>
            <a:r>
              <a:rPr lang="it-IT" sz="1600" dirty="0" smtClean="0">
                <a:latin typeface="Comic Sans MS" pitchFamily="66" charset="0"/>
              </a:rPr>
              <a:t>Per rispondere basta pensare: «e se lo facessero con me?» es. mamma che gira di forza il viso al figlio per farsi ascoltare…</a:t>
            </a:r>
          </a:p>
          <a:p>
            <a:pPr marL="0" indent="0">
              <a:buNone/>
            </a:pPr>
            <a:endParaRPr lang="it-IT" sz="1600" dirty="0" smtClean="0">
              <a:latin typeface="Comic Sans MS" pitchFamily="66" charset="0"/>
            </a:endParaRPr>
          </a:p>
          <a:p>
            <a:pPr algn="just"/>
            <a:r>
              <a:rPr lang="it-IT" sz="1800" dirty="0" smtClean="0">
                <a:latin typeface="Comic Sans MS" pitchFamily="66" charset="0"/>
              </a:rPr>
              <a:t>L’adulto può facilmente «avere la meglio razionalmente» su un bambino;</a:t>
            </a:r>
          </a:p>
          <a:p>
            <a:pPr algn="just"/>
            <a:r>
              <a:rPr lang="it-IT" sz="1800" dirty="0" smtClean="0">
                <a:latin typeface="Comic Sans MS" pitchFamily="66" charset="0"/>
              </a:rPr>
              <a:t>Il bambino è dipendente dal genitore, alla fine è obbligato a fare quello che il genitore dice, ma: l’ubbidienza non corrisponde alla condivisione delle ragioni e dei principi che guidano il genitore nelle  sue richieste;</a:t>
            </a:r>
          </a:p>
        </p:txBody>
      </p:sp>
      <p:sp>
        <p:nvSpPr>
          <p:cNvPr id="4" name="CasellaDiTesto 3"/>
          <p:cNvSpPr txBox="1"/>
          <p:nvPr/>
        </p:nvSpPr>
        <p:spPr>
          <a:xfrm>
            <a:off x="683568" y="5085184"/>
            <a:ext cx="6264696" cy="1477328"/>
          </a:xfrm>
          <a:prstGeom prst="rect">
            <a:avLst/>
          </a:prstGeom>
          <a:effectLst>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it-IT" dirty="0" smtClean="0">
                <a:solidFill>
                  <a:srgbClr val="002060"/>
                </a:solidFill>
                <a:latin typeface="Comic Sans MS" pitchFamily="66" charset="0"/>
              </a:rPr>
              <a:t>TOCCA AL GENITORE RICONOSCERE LA DIVERSITA’ DI PROSPETTIVE E DARE VALORE ALLE OPINIONI DEL FIGLIO! </a:t>
            </a:r>
          </a:p>
          <a:p>
            <a:pPr algn="ctr"/>
            <a:r>
              <a:rPr lang="it-IT" dirty="0" smtClean="0">
                <a:solidFill>
                  <a:srgbClr val="002060"/>
                </a:solidFill>
                <a:latin typeface="Comic Sans MS" pitchFamily="66" charset="0"/>
              </a:rPr>
              <a:t>CIO’ NON SIGNIFICA SODDISFARE OGNI SUA RICHIESTA!</a:t>
            </a:r>
            <a:endParaRPr lang="it-IT" dirty="0">
              <a:solidFill>
                <a:srgbClr val="002060"/>
              </a:solidFill>
              <a:latin typeface="Comic Sans MS" pitchFamily="66" charset="0"/>
            </a:endParaRPr>
          </a:p>
        </p:txBody>
      </p:sp>
      <p:sp>
        <p:nvSpPr>
          <p:cNvPr id="5" name="Freccia circolare a sinistra 4"/>
          <p:cNvSpPr/>
          <p:nvPr/>
        </p:nvSpPr>
        <p:spPr>
          <a:xfrm rot="1478269">
            <a:off x="7036320" y="4900573"/>
            <a:ext cx="576064" cy="893713"/>
          </a:xfrm>
          <a:prstGeom prst="curvedLeftArrow">
            <a:avLst/>
          </a:prstGeom>
          <a:solidFill>
            <a:schemeClr val="accent4">
              <a:lumMod val="75000"/>
            </a:schemeClr>
          </a:solidFill>
          <a:ln>
            <a:solidFill>
              <a:schemeClr val="accent4">
                <a:lumMod val="7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833878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12776"/>
            <a:ext cx="8229600" cy="1143000"/>
          </a:xfrm>
        </p:spPr>
        <p:txBody>
          <a:bodyPr>
            <a:normAutofit fontScale="90000"/>
          </a:bodyPr>
          <a:lstStyle/>
          <a:p>
            <a:pPr algn="r"/>
            <a:r>
              <a:rPr lang="it-IT" sz="4400" dirty="0" smtClean="0"/>
              <a:t>I consigli dello specialista o l’esperienza interiore?</a:t>
            </a:r>
            <a:br>
              <a:rPr lang="it-IT" sz="4400" dirty="0" smtClean="0"/>
            </a:br>
            <a:r>
              <a:rPr lang="it-IT" sz="2700" dirty="0" smtClean="0"/>
              <a:t>B. </a:t>
            </a:r>
            <a:r>
              <a:rPr lang="it-IT" sz="2700" dirty="0" err="1" smtClean="0"/>
              <a:t>Bettelheim</a:t>
            </a:r>
            <a:r>
              <a:rPr lang="it-IT" sz="2700" dirty="0" smtClean="0"/>
              <a:t> «Un genitore quasi perfetto»</a:t>
            </a:r>
            <a:endParaRPr lang="it-IT" sz="2700" dirty="0"/>
          </a:p>
        </p:txBody>
      </p:sp>
      <p:sp>
        <p:nvSpPr>
          <p:cNvPr id="3" name="Segnaposto contenuto 2"/>
          <p:cNvSpPr>
            <a:spLocks noGrp="1"/>
          </p:cNvSpPr>
          <p:nvPr>
            <p:ph idx="1"/>
          </p:nvPr>
        </p:nvSpPr>
        <p:spPr>
          <a:xfrm>
            <a:off x="467544" y="2924944"/>
            <a:ext cx="8229600" cy="2751584"/>
          </a:xfrm>
        </p:spPr>
        <p:txBody>
          <a:bodyPr>
            <a:noAutofit/>
          </a:bodyPr>
          <a:lstStyle/>
          <a:p>
            <a:pPr marL="0" indent="0" algn="just">
              <a:buNone/>
            </a:pPr>
            <a:r>
              <a:rPr lang="it-IT" sz="2000" dirty="0"/>
              <a:t>Non bisogna cercare di essere genitori perfetti o, tantomeno, aspettarsi che perfetti siano i figli. </a:t>
            </a:r>
            <a:endParaRPr lang="it-IT" sz="2000" dirty="0" smtClean="0"/>
          </a:p>
          <a:p>
            <a:pPr marL="0" indent="0" algn="just">
              <a:buNone/>
            </a:pPr>
            <a:r>
              <a:rPr lang="it-IT" sz="2000" dirty="0" smtClean="0"/>
              <a:t>Il </a:t>
            </a:r>
            <a:r>
              <a:rPr lang="it-IT" sz="2000" dirty="0"/>
              <a:t>segreto </a:t>
            </a:r>
            <a:r>
              <a:rPr lang="it-IT" sz="2000" b="1" dirty="0" smtClean="0">
                <a:effectLst>
                  <a:outerShdw blurRad="38100" dist="38100" dir="2700000" algn="tl">
                    <a:srgbClr val="000000">
                      <a:alpha val="43137"/>
                    </a:srgbClr>
                  </a:outerShdw>
                </a:effectLst>
              </a:rPr>
              <a:t>sta </a:t>
            </a:r>
            <a:r>
              <a:rPr lang="it-IT" sz="2000" b="1" dirty="0">
                <a:effectLst>
                  <a:outerShdw blurRad="38100" dist="38100" dir="2700000" algn="tl">
                    <a:srgbClr val="000000">
                      <a:alpha val="43137"/>
                    </a:srgbClr>
                  </a:outerShdw>
                </a:effectLst>
              </a:rPr>
              <a:t>nell'essere un genitore "quasi" </a:t>
            </a:r>
            <a:r>
              <a:rPr lang="it-IT" sz="2000" b="1" dirty="0" smtClean="0">
                <a:effectLst>
                  <a:outerShdw blurRad="38100" dist="38100" dir="2700000" algn="tl">
                    <a:srgbClr val="000000">
                      <a:alpha val="43137"/>
                    </a:srgbClr>
                  </a:outerShdw>
                </a:effectLst>
              </a:rPr>
              <a:t>perfetto</a:t>
            </a:r>
            <a:r>
              <a:rPr lang="it-IT" sz="2000" dirty="0"/>
              <a:t>.</a:t>
            </a:r>
            <a:r>
              <a:rPr lang="it-IT" sz="2000" dirty="0" smtClean="0"/>
              <a:t> </a:t>
            </a:r>
            <a:r>
              <a:rPr lang="it-IT" sz="2000" dirty="0"/>
              <a:t>C</a:t>
            </a:r>
            <a:r>
              <a:rPr lang="it-IT" sz="2000" dirty="0" smtClean="0"/>
              <a:t>ercare </a:t>
            </a:r>
            <a:r>
              <a:rPr lang="it-IT" sz="2000" dirty="0"/>
              <a:t>di </a:t>
            </a:r>
            <a:r>
              <a:rPr lang="it-IT" sz="2000" b="1" dirty="0"/>
              <a:t>comprendere</a:t>
            </a:r>
            <a:r>
              <a:rPr lang="it-IT" sz="2000" dirty="0"/>
              <a:t> le ragioni dei propri figli, mettersi nei loro panni, costruire con loro un profondo e duraturo rapporto di comunicazione emotiva e affettiva. Solo questo </a:t>
            </a:r>
            <a:r>
              <a:rPr lang="it-IT" sz="2000" b="1" dirty="0">
                <a:effectLst>
                  <a:outerShdw blurRad="38100" dist="38100" dir="2700000" algn="tl">
                    <a:srgbClr val="000000">
                      <a:alpha val="43137"/>
                    </a:srgbClr>
                  </a:outerShdw>
                </a:effectLst>
              </a:rPr>
              <a:t>scambio paritario </a:t>
            </a:r>
            <a:r>
              <a:rPr lang="it-IT" sz="2000" dirty="0"/>
              <a:t>consente di riconoscere, affrontare e risolvere i problemi che via via si presentano nella vita quotidiana della famiglia: dalle collere e dai capricci ai terrori notturni della prima infanzia, dal rifiuto della scuola alle ribellioni adolescenziali, dalla questione della disciplina a quella delle punizioni, dalle prime esperienze e dal gioco sino alla costruzione dell'identità del bambino.</a:t>
            </a:r>
          </a:p>
        </p:txBody>
      </p:sp>
    </p:spTree>
    <p:extLst>
      <p:ext uri="{BB962C8B-B14F-4D97-AF65-F5344CB8AC3E}">
        <p14:creationId xmlns:p14="http://schemas.microsoft.com/office/powerpoint/2010/main" val="141346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genitore «da manuale»</a:t>
            </a:r>
            <a:endParaRPr lang="it-IT" dirty="0"/>
          </a:p>
        </p:txBody>
      </p:sp>
      <p:sp>
        <p:nvSpPr>
          <p:cNvPr id="3" name="Segnaposto contenuto 2"/>
          <p:cNvSpPr>
            <a:spLocks noGrp="1"/>
          </p:cNvSpPr>
          <p:nvPr>
            <p:ph idx="1"/>
          </p:nvPr>
        </p:nvSpPr>
        <p:spPr/>
        <p:txBody>
          <a:bodyPr/>
          <a:lstStyle/>
          <a:p>
            <a:r>
              <a:rPr lang="it-IT" dirty="0" smtClean="0">
                <a:latin typeface="Comic Sans MS" pitchFamily="66" charset="0"/>
              </a:rPr>
              <a:t>Non esiste</a:t>
            </a:r>
          </a:p>
          <a:p>
            <a:pPr marL="0" indent="0">
              <a:buNone/>
            </a:pPr>
            <a:endParaRPr lang="it-IT" dirty="0" smtClean="0">
              <a:latin typeface="Comic Sans MS" pitchFamily="66" charset="0"/>
            </a:endParaRPr>
          </a:p>
          <a:p>
            <a:r>
              <a:rPr lang="it-IT" dirty="0" smtClean="0">
                <a:latin typeface="Comic Sans MS" pitchFamily="66" charset="0"/>
              </a:rPr>
              <a:t>Non è utile: i conflitti e le frustrazioni sono una parte importante del processo di crescita nel bambino!</a:t>
            </a:r>
            <a:endParaRPr lang="it-IT" dirty="0">
              <a:latin typeface="Comic Sans MS" pitchFamily="66" charset="0"/>
            </a:endParaRPr>
          </a:p>
        </p:txBody>
      </p:sp>
      <p:sp>
        <p:nvSpPr>
          <p:cNvPr id="4" name="CasellaDiTesto 3"/>
          <p:cNvSpPr txBox="1"/>
          <p:nvPr/>
        </p:nvSpPr>
        <p:spPr>
          <a:xfrm>
            <a:off x="251520" y="6093295"/>
            <a:ext cx="4032448" cy="369332"/>
          </a:xfrm>
          <a:prstGeom prst="rect">
            <a:avLst/>
          </a:prstGeom>
          <a:noFill/>
        </p:spPr>
        <p:txBody>
          <a:bodyPr wrap="square" rtlCol="0">
            <a:spAutoFit/>
          </a:bodyPr>
          <a:lstStyle/>
          <a:p>
            <a:r>
              <a:rPr lang="it-IT" dirty="0" err="1" smtClean="0"/>
              <a:t>Pg</a:t>
            </a:r>
            <a:r>
              <a:rPr lang="it-IT" dirty="0" smtClean="0"/>
              <a:t>. 39 </a:t>
            </a:r>
            <a:r>
              <a:rPr lang="it-IT" i="1" dirty="0" smtClean="0"/>
              <a:t>Un genitore quasi perfetto</a:t>
            </a:r>
            <a:endParaRPr lang="it-IT" i="1" dirty="0"/>
          </a:p>
        </p:txBody>
      </p:sp>
      <p:pic>
        <p:nvPicPr>
          <p:cNvPr id="12290" name="Picture 2" descr="C:\Users\Chiara\Pictures\ascolto attivo\579072_296539487114879_161961080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933056"/>
            <a:ext cx="3296964" cy="273630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476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764704"/>
            <a:ext cx="8229600" cy="710952"/>
          </a:xfrm>
        </p:spPr>
        <p:txBody>
          <a:bodyPr>
            <a:normAutofit/>
          </a:bodyPr>
          <a:lstStyle/>
          <a:p>
            <a:r>
              <a:rPr lang="it-IT" sz="3600" dirty="0" smtClean="0"/>
              <a:t>Promemoria</a:t>
            </a:r>
            <a:endParaRPr lang="it-IT" sz="3600" dirty="0"/>
          </a:p>
        </p:txBody>
      </p:sp>
      <p:sp>
        <p:nvSpPr>
          <p:cNvPr id="3" name="Segnaposto contenuto 2"/>
          <p:cNvSpPr>
            <a:spLocks noGrp="1"/>
          </p:cNvSpPr>
          <p:nvPr>
            <p:ph idx="1"/>
          </p:nvPr>
        </p:nvSpPr>
        <p:spPr>
          <a:xfrm>
            <a:off x="251520" y="1700808"/>
            <a:ext cx="8568952" cy="4896544"/>
          </a:xfrm>
        </p:spPr>
        <p:txBody>
          <a:bodyPr>
            <a:normAutofit/>
          </a:bodyPr>
          <a:lstStyle/>
          <a:p>
            <a:pPr algn="just"/>
            <a:r>
              <a:rPr lang="it-IT" sz="2400" dirty="0" smtClean="0">
                <a:latin typeface="Comic Sans MS" pitchFamily="66" charset="0"/>
              </a:rPr>
              <a:t>Diventare </a:t>
            </a:r>
            <a:r>
              <a:rPr lang="it-IT" sz="2400" dirty="0">
                <a:latin typeface="Comic Sans MS" pitchFamily="66" charset="0"/>
              </a:rPr>
              <a:t>genitori è una cosa che dura per </a:t>
            </a:r>
            <a:r>
              <a:rPr lang="it-IT" sz="2400" dirty="0" smtClean="0">
                <a:latin typeface="Comic Sans MS" pitchFamily="66" charset="0"/>
              </a:rPr>
              <a:t>sempre; è </a:t>
            </a:r>
            <a:r>
              <a:rPr lang="it-IT" sz="2400" dirty="0">
                <a:latin typeface="Comic Sans MS" pitchFamily="66" charset="0"/>
              </a:rPr>
              <a:t>una maratona, non una corsettina, pertanto </a:t>
            </a:r>
            <a:r>
              <a:rPr lang="it-IT" sz="2400" u="sng" dirty="0" smtClean="0">
                <a:latin typeface="Comic Sans MS" pitchFamily="66" charset="0"/>
              </a:rPr>
              <a:t>è necessario e utile prendersi delle pause</a:t>
            </a:r>
            <a:r>
              <a:rPr lang="it-IT" sz="2400" dirty="0">
                <a:latin typeface="Comic Sans MS" pitchFamily="66" charset="0"/>
              </a:rPr>
              <a:t>;</a:t>
            </a:r>
            <a:endParaRPr lang="it-IT" sz="2400" dirty="0" smtClean="0">
              <a:latin typeface="Comic Sans MS" pitchFamily="66" charset="0"/>
            </a:endParaRPr>
          </a:p>
          <a:p>
            <a:pPr marL="0" indent="0" algn="just">
              <a:buNone/>
            </a:pPr>
            <a:endParaRPr lang="it-IT" sz="2400" dirty="0">
              <a:latin typeface="Comic Sans MS" pitchFamily="66" charset="0"/>
            </a:endParaRPr>
          </a:p>
          <a:p>
            <a:pPr algn="just"/>
            <a:r>
              <a:rPr lang="it-IT" sz="2400" dirty="0" smtClean="0">
                <a:latin typeface="Comic Sans MS" pitchFamily="66" charset="0"/>
              </a:rPr>
              <a:t>Trovare </a:t>
            </a:r>
            <a:r>
              <a:rPr lang="it-IT" sz="2400" dirty="0">
                <a:latin typeface="Comic Sans MS" pitchFamily="66" charset="0"/>
              </a:rPr>
              <a:t>gli ingredienti giusti </a:t>
            </a:r>
            <a:r>
              <a:rPr lang="it-IT" sz="2400" dirty="0" smtClean="0">
                <a:latin typeface="Comic Sans MS" pitchFamily="66" charset="0"/>
              </a:rPr>
              <a:t>per essere dei genitori «</a:t>
            </a:r>
            <a:r>
              <a:rPr lang="it-IT" sz="2400" u="sng" dirty="0" smtClean="0">
                <a:latin typeface="Comic Sans MS" pitchFamily="66" charset="0"/>
              </a:rPr>
              <a:t>sufficientemente buoni</a:t>
            </a:r>
            <a:r>
              <a:rPr lang="it-IT" sz="2400" dirty="0" smtClean="0">
                <a:latin typeface="Comic Sans MS" pitchFamily="66" charset="0"/>
              </a:rPr>
              <a:t>» è un processo lungo, non bisogna smettere di sperimentare!</a:t>
            </a:r>
          </a:p>
          <a:p>
            <a:pPr marL="0" indent="0" algn="just">
              <a:buNone/>
            </a:pPr>
            <a:endParaRPr lang="it-IT" sz="2400" dirty="0">
              <a:latin typeface="Comic Sans MS" pitchFamily="66" charset="0"/>
            </a:endParaRPr>
          </a:p>
          <a:p>
            <a:pPr algn="just"/>
            <a:r>
              <a:rPr lang="it-IT" sz="2400" dirty="0" smtClean="0">
                <a:latin typeface="Comic Sans MS" pitchFamily="66" charset="0"/>
              </a:rPr>
              <a:t>Siete le persone più influenti </a:t>
            </a:r>
            <a:r>
              <a:rPr lang="it-IT" sz="2400" dirty="0">
                <a:latin typeface="Comic Sans MS" pitchFamily="66" charset="0"/>
              </a:rPr>
              <a:t>nella vita di vostro </a:t>
            </a:r>
            <a:r>
              <a:rPr lang="it-IT" sz="2400" dirty="0" smtClean="0">
                <a:latin typeface="Comic Sans MS" pitchFamily="66" charset="0"/>
              </a:rPr>
              <a:t>figlio</a:t>
            </a:r>
            <a:r>
              <a:rPr lang="it-IT" sz="2400" dirty="0">
                <a:latin typeface="Comic Sans MS" pitchFamily="66" charset="0"/>
              </a:rPr>
              <a:t> </a:t>
            </a:r>
            <a:r>
              <a:rPr lang="it-IT" sz="2400" dirty="0" smtClean="0">
                <a:latin typeface="Comic Sans MS" pitchFamily="66" charset="0"/>
              </a:rPr>
              <a:t>e le più esperte della sua vita, </a:t>
            </a:r>
            <a:r>
              <a:rPr lang="it-IT" sz="2400" u="sng" dirty="0" smtClean="0">
                <a:latin typeface="Comic Sans MS" pitchFamily="66" charset="0"/>
              </a:rPr>
              <a:t>dopo di lui </a:t>
            </a:r>
            <a:r>
              <a:rPr lang="it-IT" sz="2400" dirty="0" smtClean="0">
                <a:latin typeface="Comic Sans MS" pitchFamily="66" charset="0"/>
              </a:rPr>
              <a:t>;)</a:t>
            </a:r>
          </a:p>
          <a:p>
            <a:pPr algn="just"/>
            <a:endParaRPr lang="it-IT" sz="2400" dirty="0">
              <a:latin typeface="Comic Sans MS" pitchFamily="66" charset="0"/>
            </a:endParaRPr>
          </a:p>
        </p:txBody>
      </p:sp>
    </p:spTree>
    <p:extLst>
      <p:ext uri="{BB962C8B-B14F-4D97-AF65-F5344CB8AC3E}">
        <p14:creationId xmlns:p14="http://schemas.microsoft.com/office/powerpoint/2010/main" val="1950742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340768"/>
            <a:ext cx="8363272" cy="4983832"/>
          </a:xfrm>
        </p:spPr>
        <p:txBody>
          <a:bodyPr>
            <a:normAutofit fontScale="92500" lnSpcReduction="10000"/>
          </a:bodyPr>
          <a:lstStyle/>
          <a:p>
            <a:pPr algn="just"/>
            <a:r>
              <a:rPr lang="it-IT" dirty="0">
                <a:latin typeface="Comic Sans MS" pitchFamily="66" charset="0"/>
              </a:rPr>
              <a:t>Gli </a:t>
            </a:r>
            <a:r>
              <a:rPr lang="it-IT" u="sng" dirty="0">
                <a:latin typeface="Comic Sans MS" pitchFamily="66" charset="0"/>
              </a:rPr>
              <a:t>errori</a:t>
            </a:r>
            <a:r>
              <a:rPr lang="it-IT" dirty="0">
                <a:latin typeface="Comic Sans MS" pitchFamily="66" charset="0"/>
              </a:rPr>
              <a:t> diventano importanti e lasciano il </a:t>
            </a:r>
            <a:r>
              <a:rPr lang="it-IT" u="sng" dirty="0">
                <a:latin typeface="Comic Sans MS" pitchFamily="66" charset="0"/>
              </a:rPr>
              <a:t>segno solo se </a:t>
            </a:r>
            <a:r>
              <a:rPr lang="it-IT" u="sng" dirty="0" smtClean="0">
                <a:latin typeface="Comic Sans MS" pitchFamily="66" charset="0"/>
              </a:rPr>
              <a:t>ripetuti continuamente</a:t>
            </a:r>
            <a:r>
              <a:rPr lang="it-IT" dirty="0">
                <a:latin typeface="Comic Sans MS" pitchFamily="66" charset="0"/>
              </a:rPr>
              <a:t>;</a:t>
            </a:r>
            <a:endParaRPr lang="it-IT" dirty="0" smtClean="0">
              <a:latin typeface="Comic Sans MS" pitchFamily="66" charset="0"/>
            </a:endParaRPr>
          </a:p>
          <a:p>
            <a:pPr marL="0" indent="0" algn="just">
              <a:buNone/>
            </a:pPr>
            <a:endParaRPr lang="it-IT" dirty="0">
              <a:latin typeface="Comic Sans MS" pitchFamily="66" charset="0"/>
            </a:endParaRPr>
          </a:p>
          <a:p>
            <a:pPr algn="just"/>
            <a:r>
              <a:rPr lang="it-IT" dirty="0">
                <a:latin typeface="Comic Sans MS" pitchFamily="66" charset="0"/>
              </a:rPr>
              <a:t>Non </a:t>
            </a:r>
            <a:r>
              <a:rPr lang="it-IT" dirty="0" smtClean="0">
                <a:latin typeface="Comic Sans MS" pitchFamily="66" charset="0"/>
              </a:rPr>
              <a:t>è utile perdere </a:t>
            </a:r>
            <a:r>
              <a:rPr lang="it-IT" dirty="0">
                <a:latin typeface="Comic Sans MS" pitchFamily="66" charset="0"/>
              </a:rPr>
              <a:t>tempo ed </a:t>
            </a:r>
            <a:r>
              <a:rPr lang="it-IT" dirty="0" smtClean="0">
                <a:latin typeface="Comic Sans MS" pitchFamily="66" charset="0"/>
              </a:rPr>
              <a:t>energie sentendosi colpevoli o non all’altezza; </a:t>
            </a:r>
            <a:r>
              <a:rPr lang="it-IT" dirty="0">
                <a:latin typeface="Comic Sans MS" pitchFamily="66" charset="0"/>
              </a:rPr>
              <a:t>piuttosto </a:t>
            </a:r>
            <a:r>
              <a:rPr lang="it-IT" dirty="0" smtClean="0">
                <a:latin typeface="Comic Sans MS" pitchFamily="66" charset="0"/>
              </a:rPr>
              <a:t>conviene provare a </a:t>
            </a:r>
            <a:r>
              <a:rPr lang="it-IT" u="sng" dirty="0" smtClean="0">
                <a:latin typeface="Comic Sans MS" pitchFamily="66" charset="0"/>
              </a:rPr>
              <a:t>modificare</a:t>
            </a:r>
            <a:r>
              <a:rPr lang="it-IT" dirty="0" smtClean="0">
                <a:latin typeface="Comic Sans MS" pitchFamily="66" charset="0"/>
              </a:rPr>
              <a:t> </a:t>
            </a:r>
            <a:r>
              <a:rPr lang="it-IT" dirty="0">
                <a:latin typeface="Comic Sans MS" pitchFamily="66" charset="0"/>
              </a:rPr>
              <a:t>il comportamento che non </a:t>
            </a:r>
            <a:r>
              <a:rPr lang="it-IT" dirty="0" smtClean="0">
                <a:latin typeface="Comic Sans MS" pitchFamily="66" charset="0"/>
              </a:rPr>
              <a:t>va;</a:t>
            </a:r>
            <a:endParaRPr lang="it-IT" dirty="0">
              <a:latin typeface="Comic Sans MS" pitchFamily="66" charset="0"/>
            </a:endParaRPr>
          </a:p>
          <a:p>
            <a:pPr algn="just"/>
            <a:endParaRPr lang="it-IT" dirty="0">
              <a:latin typeface="Comic Sans MS" pitchFamily="66" charset="0"/>
            </a:endParaRPr>
          </a:p>
          <a:p>
            <a:pPr algn="just"/>
            <a:r>
              <a:rPr lang="it-IT" dirty="0" smtClean="0">
                <a:latin typeface="Comic Sans MS" pitchFamily="66" charset="0"/>
              </a:rPr>
              <a:t>Cercare </a:t>
            </a:r>
            <a:r>
              <a:rPr lang="it-IT" dirty="0">
                <a:latin typeface="Comic Sans MS" pitchFamily="66" charset="0"/>
              </a:rPr>
              <a:t>supporto </a:t>
            </a:r>
            <a:r>
              <a:rPr lang="it-IT" dirty="0" smtClean="0">
                <a:latin typeface="Comic Sans MS" pitchFamily="66" charset="0"/>
              </a:rPr>
              <a:t>negli altri è fondamentale, </a:t>
            </a:r>
            <a:r>
              <a:rPr lang="it-IT" dirty="0">
                <a:latin typeface="Comic Sans MS" pitchFamily="66" charset="0"/>
              </a:rPr>
              <a:t>ma continuando a credere </a:t>
            </a:r>
            <a:r>
              <a:rPr lang="it-IT" dirty="0" smtClean="0">
                <a:latin typeface="Comic Sans MS" pitchFamily="66" charset="0"/>
              </a:rPr>
              <a:t>nella propria «competenza innata» e non delegando i propri doveri genitoriali;</a:t>
            </a:r>
            <a:endParaRPr lang="it-IT" dirty="0">
              <a:latin typeface="Comic Sans MS" pitchFamily="66" charset="0"/>
            </a:endParaRPr>
          </a:p>
          <a:p>
            <a:pPr algn="just"/>
            <a:endParaRPr lang="it-IT" dirty="0">
              <a:latin typeface="Comic Sans MS" pitchFamily="66" charset="0"/>
            </a:endParaRPr>
          </a:p>
          <a:p>
            <a:pPr algn="just"/>
            <a:r>
              <a:rPr lang="it-IT" dirty="0">
                <a:latin typeface="Comic Sans MS" pitchFamily="66" charset="0"/>
              </a:rPr>
              <a:t>Forse non siete mai stati genitori, </a:t>
            </a:r>
            <a:r>
              <a:rPr lang="it-IT" dirty="0">
                <a:solidFill>
                  <a:srgbClr val="00B0F0"/>
                </a:solidFill>
                <a:effectLst>
                  <a:outerShdw blurRad="38100" dist="38100" dir="2700000" algn="tl">
                    <a:srgbClr val="000000">
                      <a:alpha val="43137"/>
                    </a:srgbClr>
                  </a:outerShdw>
                </a:effectLst>
                <a:latin typeface="Comic Sans MS" pitchFamily="66" charset="0"/>
              </a:rPr>
              <a:t>ma siete stati </a:t>
            </a:r>
            <a:r>
              <a:rPr lang="it-IT" dirty="0" smtClean="0">
                <a:solidFill>
                  <a:srgbClr val="00B0F0"/>
                </a:solidFill>
                <a:effectLst>
                  <a:outerShdw blurRad="38100" dist="38100" dir="2700000" algn="tl">
                    <a:srgbClr val="000000">
                      <a:alpha val="43137"/>
                    </a:srgbClr>
                  </a:outerShdw>
                </a:effectLst>
                <a:latin typeface="Comic Sans MS" pitchFamily="66" charset="0"/>
              </a:rPr>
              <a:t>figli</a:t>
            </a:r>
            <a:r>
              <a:rPr lang="it-IT" dirty="0">
                <a:latin typeface="Comic Sans MS" pitchFamily="66" charset="0"/>
              </a:rPr>
              <a:t>:</a:t>
            </a:r>
            <a:r>
              <a:rPr lang="it-IT" dirty="0" smtClean="0">
                <a:latin typeface="Comic Sans MS" pitchFamily="66" charset="0"/>
              </a:rPr>
              <a:t> </a:t>
            </a:r>
            <a:r>
              <a:rPr lang="it-IT" dirty="0">
                <a:latin typeface="Comic Sans MS" pitchFamily="66" charset="0"/>
              </a:rPr>
              <a:t>pescate «dritte» da li!</a:t>
            </a:r>
          </a:p>
          <a:p>
            <a:endParaRPr lang="it-IT" dirty="0"/>
          </a:p>
        </p:txBody>
      </p:sp>
    </p:spTree>
    <p:extLst>
      <p:ext uri="{BB962C8B-B14F-4D97-AF65-F5344CB8AC3E}">
        <p14:creationId xmlns:p14="http://schemas.microsoft.com/office/powerpoint/2010/main" val="714132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4725144"/>
            <a:ext cx="2818656" cy="1887488"/>
          </a:xfrm>
        </p:spPr>
        <p:txBody>
          <a:bodyPr>
            <a:normAutofit fontScale="47500" lnSpcReduction="20000"/>
          </a:bodyPr>
          <a:lstStyle/>
          <a:p>
            <a:pPr marL="0" indent="0" algn="ctr">
              <a:buNone/>
            </a:pPr>
            <a:r>
              <a:rPr lang="it-IT" sz="4000" b="1" dirty="0" smtClean="0">
                <a:effectLst>
                  <a:outerShdw blurRad="38100" dist="38100" dir="2700000" algn="tl">
                    <a:srgbClr val="000000">
                      <a:alpha val="43137"/>
                    </a:srgbClr>
                  </a:outerShdw>
                </a:effectLst>
              </a:rPr>
              <a:t>Grazie dell’</a:t>
            </a:r>
            <a:r>
              <a:rPr lang="it-IT" sz="4000" b="1" dirty="0" smtClean="0">
                <a:solidFill>
                  <a:srgbClr val="002060"/>
                </a:solidFill>
                <a:effectLst>
                  <a:outerShdw blurRad="38100" dist="38100" dir="2700000" algn="tl">
                    <a:srgbClr val="000000">
                      <a:alpha val="43137"/>
                    </a:srgbClr>
                  </a:outerShdw>
                </a:effectLst>
              </a:rPr>
              <a:t>ascolto</a:t>
            </a:r>
            <a:r>
              <a:rPr lang="it-IT" sz="4000" b="1" dirty="0" smtClean="0">
                <a:effectLst>
                  <a:outerShdw blurRad="38100" dist="38100" dir="2700000" algn="tl">
                    <a:srgbClr val="000000">
                      <a:alpha val="43137"/>
                    </a:srgbClr>
                  </a:outerShdw>
                </a:effectLst>
              </a:rPr>
              <a:t>!</a:t>
            </a:r>
          </a:p>
          <a:p>
            <a:pPr marL="0" indent="0" algn="ctr">
              <a:buNone/>
            </a:pPr>
            <a:endParaRPr lang="it-IT" sz="4000" b="1" dirty="0" smtClean="0">
              <a:effectLst>
                <a:outerShdw blurRad="38100" dist="38100" dir="2700000" algn="tl">
                  <a:srgbClr val="000000">
                    <a:alpha val="43137"/>
                  </a:srgbClr>
                </a:outerShdw>
              </a:effectLst>
            </a:endParaRPr>
          </a:p>
          <a:p>
            <a:pPr marL="0" indent="0">
              <a:buNone/>
            </a:pPr>
            <a:endParaRPr lang="it-IT" dirty="0" smtClean="0"/>
          </a:p>
          <a:p>
            <a:pPr marL="0" indent="0">
              <a:buNone/>
            </a:pPr>
            <a:endParaRPr lang="it-IT" dirty="0"/>
          </a:p>
          <a:p>
            <a:pPr marL="0" indent="0">
              <a:buNone/>
            </a:pPr>
            <a:r>
              <a:rPr lang="it-IT" dirty="0" smtClean="0"/>
              <a:t>(senti chi parla 2, fratellino e sorellina.</a:t>
            </a:r>
          </a:p>
          <a:p>
            <a:pPr marL="0" indent="0">
              <a:buNone/>
            </a:pPr>
            <a:r>
              <a:rPr lang="it-IT" dirty="0" smtClean="0"/>
              <a:t>I grandi ed i bambini)</a:t>
            </a:r>
            <a:r>
              <a:rPr lang="it-IT" dirty="0"/>
              <a:t> </a:t>
            </a:r>
            <a:endParaRPr lang="it-IT" dirty="0" smtClean="0"/>
          </a:p>
          <a:p>
            <a:pPr marL="0" indent="0">
              <a:buNone/>
            </a:pPr>
            <a:r>
              <a:rPr lang="it-IT" dirty="0" smtClean="0"/>
              <a:t>http</a:t>
            </a:r>
            <a:r>
              <a:rPr lang="it-IT" dirty="0"/>
              <a:t>://www.youtube.com/watch?v=-nYlP3kGLKg</a:t>
            </a:r>
          </a:p>
          <a:p>
            <a:pPr marL="0" indent="0">
              <a:buNone/>
            </a:pPr>
            <a:endParaRPr lang="it-IT" dirty="0"/>
          </a:p>
        </p:txBody>
      </p:sp>
      <p:pic>
        <p:nvPicPr>
          <p:cNvPr id="13314" name="Picture 2" descr="C:\Users\Chiara\Pictures\ascolto attivo\peanu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301007"/>
            <a:ext cx="5801884" cy="515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979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Bibliografia</a:t>
            </a:r>
            <a:endParaRPr lang="it-IT" dirty="0"/>
          </a:p>
        </p:txBody>
      </p:sp>
      <p:sp>
        <p:nvSpPr>
          <p:cNvPr id="3" name="Segnaposto contenuto 2"/>
          <p:cNvSpPr>
            <a:spLocks noGrp="1"/>
          </p:cNvSpPr>
          <p:nvPr>
            <p:ph idx="1"/>
          </p:nvPr>
        </p:nvSpPr>
        <p:spPr>
          <a:xfrm>
            <a:off x="395536" y="1935480"/>
            <a:ext cx="8424936" cy="4389120"/>
          </a:xfrm>
        </p:spPr>
        <p:txBody>
          <a:bodyPr/>
          <a:lstStyle/>
          <a:p>
            <a:pPr algn="just"/>
            <a:r>
              <a:rPr lang="it-IT" sz="2400" dirty="0" err="1" smtClean="0"/>
              <a:t>Anolli</a:t>
            </a:r>
            <a:r>
              <a:rPr lang="it-IT" sz="2400" dirty="0"/>
              <a:t>, </a:t>
            </a:r>
            <a:r>
              <a:rPr lang="it-IT" sz="2400" i="1" dirty="0"/>
              <a:t>Fondamenti di Psicologia </a:t>
            </a:r>
            <a:r>
              <a:rPr lang="it-IT" sz="2400" i="1" dirty="0" smtClean="0"/>
              <a:t>della Comunicazione</a:t>
            </a:r>
            <a:r>
              <a:rPr lang="it-IT" sz="2400" dirty="0"/>
              <a:t>, ed. </a:t>
            </a:r>
            <a:r>
              <a:rPr lang="it-IT" sz="2400" dirty="0" smtClean="0"/>
              <a:t>Il Mulino;</a:t>
            </a:r>
            <a:endParaRPr lang="it-IT" sz="2400" dirty="0"/>
          </a:p>
          <a:p>
            <a:pPr algn="just"/>
            <a:r>
              <a:rPr lang="it-IT" sz="2400" dirty="0" err="1" smtClean="0"/>
              <a:t>Bettelheim</a:t>
            </a:r>
            <a:r>
              <a:rPr lang="it-IT" sz="2400" dirty="0" smtClean="0"/>
              <a:t>, </a:t>
            </a:r>
            <a:r>
              <a:rPr lang="it-IT" sz="2400" i="1" dirty="0" smtClean="0"/>
              <a:t>Un genitore quasi perfetto</a:t>
            </a:r>
            <a:r>
              <a:rPr lang="it-IT" sz="2400" dirty="0" smtClean="0"/>
              <a:t>, ed. Feltrinelli;</a:t>
            </a:r>
          </a:p>
          <a:p>
            <a:pPr algn="just"/>
            <a:r>
              <a:rPr lang="it-IT" sz="2400" dirty="0" smtClean="0"/>
              <a:t>Camaioni, Di </a:t>
            </a:r>
            <a:r>
              <a:rPr lang="it-IT" sz="2400" dirty="0" err="1" smtClean="0"/>
              <a:t>Blasio</a:t>
            </a:r>
            <a:r>
              <a:rPr lang="it-IT" sz="2400" dirty="0" smtClean="0"/>
              <a:t>, </a:t>
            </a:r>
            <a:r>
              <a:rPr lang="it-IT" sz="2400" i="1" dirty="0" smtClean="0"/>
              <a:t>Psicologia dello Sviluppo</a:t>
            </a:r>
            <a:r>
              <a:rPr lang="it-IT" sz="2400" dirty="0" smtClean="0"/>
              <a:t>, ed. Il Mulino;</a:t>
            </a:r>
          </a:p>
          <a:p>
            <a:pPr algn="just"/>
            <a:r>
              <a:rPr lang="it-IT" sz="2400" dirty="0" smtClean="0"/>
              <a:t>Lorenz, </a:t>
            </a:r>
            <a:r>
              <a:rPr lang="it-IT" sz="2400" i="1" dirty="0" smtClean="0"/>
              <a:t>L’anello di Re Salomone</a:t>
            </a:r>
            <a:r>
              <a:rPr lang="it-IT" sz="2400" dirty="0" smtClean="0"/>
              <a:t>, ed. </a:t>
            </a:r>
            <a:r>
              <a:rPr lang="it-IT" sz="2400" dirty="0" err="1" smtClean="0"/>
              <a:t>Adephi</a:t>
            </a:r>
            <a:r>
              <a:rPr lang="it-IT" sz="2400" dirty="0" smtClean="0"/>
              <a:t>;</a:t>
            </a:r>
          </a:p>
          <a:p>
            <a:pPr algn="just"/>
            <a:r>
              <a:rPr lang="it-IT" sz="2400" dirty="0" err="1" smtClean="0"/>
              <a:t>Juul</a:t>
            </a:r>
            <a:r>
              <a:rPr lang="it-IT" sz="2400" dirty="0"/>
              <a:t>, </a:t>
            </a:r>
            <a:r>
              <a:rPr lang="it-IT" sz="2400" i="1" dirty="0"/>
              <a:t>I no per amare. Comunicare in modo chiaro ed efficace per crescere figli forti e sicuri di sé</a:t>
            </a:r>
            <a:r>
              <a:rPr lang="it-IT" sz="2400" dirty="0"/>
              <a:t>, ed. Universale </a:t>
            </a:r>
            <a:r>
              <a:rPr lang="it-IT" sz="2400" dirty="0" smtClean="0"/>
              <a:t>economica Saggi;</a:t>
            </a:r>
            <a:endParaRPr lang="it-IT" sz="2400" dirty="0"/>
          </a:p>
          <a:p>
            <a:pPr algn="just"/>
            <a:r>
              <a:rPr lang="it-IT" sz="2400" dirty="0" err="1" smtClean="0"/>
              <a:t>Watzlawick</a:t>
            </a:r>
            <a:r>
              <a:rPr lang="it-IT" sz="2400" dirty="0"/>
              <a:t>, P., </a:t>
            </a:r>
            <a:r>
              <a:rPr lang="it-IT" sz="2400" dirty="0" err="1"/>
              <a:t>Beavin</a:t>
            </a:r>
            <a:r>
              <a:rPr lang="it-IT" sz="2400" dirty="0"/>
              <a:t>, J.H., Jackson, D.D., </a:t>
            </a:r>
            <a:r>
              <a:rPr lang="it-IT" sz="2400" i="1" dirty="0"/>
              <a:t>Pragmatica</a:t>
            </a:r>
          </a:p>
          <a:p>
            <a:pPr marL="0" indent="0" algn="just">
              <a:buNone/>
            </a:pPr>
            <a:r>
              <a:rPr lang="it-IT" sz="2400" i="1" dirty="0"/>
              <a:t>della comunicazione umana</a:t>
            </a:r>
            <a:r>
              <a:rPr lang="it-IT" sz="2400" dirty="0"/>
              <a:t>, </a:t>
            </a:r>
            <a:r>
              <a:rPr lang="it-IT" sz="2400" dirty="0" smtClean="0"/>
              <a:t>ed. Astrolabio;</a:t>
            </a:r>
          </a:p>
          <a:p>
            <a:endParaRPr lang="it-IT" sz="2500" dirty="0" smtClean="0"/>
          </a:p>
          <a:p>
            <a:pPr marL="0" indent="0">
              <a:buNone/>
            </a:pPr>
            <a:endParaRPr lang="it-IT" dirty="0"/>
          </a:p>
        </p:txBody>
      </p:sp>
    </p:spTree>
    <p:extLst>
      <p:ext uri="{BB962C8B-B14F-4D97-AF65-F5344CB8AC3E}">
        <p14:creationId xmlns:p14="http://schemas.microsoft.com/office/powerpoint/2010/main" val="3447903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1143000"/>
          </a:xfrm>
        </p:spPr>
        <p:txBody>
          <a:bodyPr>
            <a:normAutofit/>
          </a:bodyPr>
          <a:lstStyle/>
          <a:p>
            <a:r>
              <a:rPr lang="it-IT" dirty="0"/>
              <a:t>C</a:t>
            </a:r>
            <a:r>
              <a:rPr lang="it-IT" dirty="0" smtClean="0"/>
              <a:t>osa significa </a:t>
            </a:r>
            <a:r>
              <a:rPr lang="it-IT" i="1" dirty="0" smtClean="0">
                <a:effectLst>
                  <a:outerShdw blurRad="38100" dist="38100" dir="2700000" algn="tl">
                    <a:srgbClr val="000000">
                      <a:alpha val="43137"/>
                    </a:srgbClr>
                  </a:outerShdw>
                </a:effectLst>
              </a:rPr>
              <a:t>ASCOLTARE</a:t>
            </a:r>
            <a:r>
              <a:rPr lang="it-IT" dirty="0" smtClean="0"/>
              <a:t>?</a:t>
            </a:r>
            <a:endParaRPr lang="it-IT" dirty="0"/>
          </a:p>
        </p:txBody>
      </p:sp>
      <p:sp>
        <p:nvSpPr>
          <p:cNvPr id="3" name="Segnaposto contenuto 2"/>
          <p:cNvSpPr>
            <a:spLocks noGrp="1"/>
          </p:cNvSpPr>
          <p:nvPr>
            <p:ph idx="1"/>
          </p:nvPr>
        </p:nvSpPr>
        <p:spPr>
          <a:xfrm>
            <a:off x="323528" y="1700808"/>
            <a:ext cx="8229600" cy="4608512"/>
          </a:xfrm>
        </p:spPr>
        <p:txBody>
          <a:bodyPr>
            <a:normAutofit fontScale="85000" lnSpcReduction="10000"/>
          </a:bodyPr>
          <a:lstStyle/>
          <a:p>
            <a:pPr marL="0" indent="0" algn="just">
              <a:buNone/>
            </a:pPr>
            <a:r>
              <a:rPr lang="it-IT" dirty="0" smtClean="0">
                <a:latin typeface="Comic Sans MS" pitchFamily="66" charset="0"/>
              </a:rPr>
              <a:t>Il dizionario dice:</a:t>
            </a:r>
          </a:p>
          <a:p>
            <a:pPr algn="just"/>
            <a:r>
              <a:rPr lang="it-IT" b="1" dirty="0">
                <a:solidFill>
                  <a:srgbClr val="0070C0"/>
                </a:solidFill>
                <a:effectLst>
                  <a:outerShdw blurRad="38100" dist="38100" dir="2700000" algn="tl">
                    <a:srgbClr val="000000">
                      <a:alpha val="43137"/>
                    </a:srgbClr>
                  </a:outerShdw>
                </a:effectLst>
                <a:latin typeface="Comic Sans MS" pitchFamily="66" charset="0"/>
              </a:rPr>
              <a:t>Stare </a:t>
            </a:r>
            <a:r>
              <a:rPr lang="it-IT" b="1" u="sng" dirty="0">
                <a:solidFill>
                  <a:srgbClr val="0070C0"/>
                </a:solidFill>
                <a:effectLst>
                  <a:outerShdw blurRad="38100" dist="38100" dir="2700000" algn="tl">
                    <a:srgbClr val="000000">
                      <a:alpha val="43137"/>
                    </a:srgbClr>
                  </a:outerShdw>
                </a:effectLst>
                <a:latin typeface="Comic Sans MS" pitchFamily="66" charset="0"/>
              </a:rPr>
              <a:t>intenzionalmente </a:t>
            </a:r>
            <a:r>
              <a:rPr lang="it-IT" b="1" dirty="0">
                <a:solidFill>
                  <a:srgbClr val="0070C0"/>
                </a:solidFill>
                <a:effectLst>
                  <a:outerShdw blurRad="38100" dist="38100" dir="2700000" algn="tl">
                    <a:srgbClr val="000000">
                      <a:alpha val="43137"/>
                    </a:srgbClr>
                  </a:outerShdw>
                </a:effectLst>
                <a:latin typeface="Comic Sans MS" pitchFamily="66" charset="0"/>
              </a:rPr>
              <a:t>a udire </a:t>
            </a:r>
            <a:r>
              <a:rPr lang="it-IT" b="1" dirty="0" smtClean="0">
                <a:solidFill>
                  <a:srgbClr val="0070C0"/>
                </a:solidFill>
                <a:effectLst>
                  <a:outerShdw blurRad="38100" dist="38100" dir="2700000" algn="tl">
                    <a:srgbClr val="000000">
                      <a:alpha val="43137"/>
                    </a:srgbClr>
                  </a:outerShdw>
                </a:effectLst>
                <a:latin typeface="Comic Sans MS" pitchFamily="66" charset="0"/>
              </a:rPr>
              <a:t>qualcuno</a:t>
            </a:r>
            <a:r>
              <a:rPr lang="it-IT" dirty="0" smtClean="0">
                <a:latin typeface="Comic Sans MS" pitchFamily="66" charset="0"/>
              </a:rPr>
              <a:t>: (</a:t>
            </a:r>
            <a:r>
              <a:rPr lang="it-IT" i="1" dirty="0" smtClean="0">
                <a:latin typeface="Comic Sans MS" pitchFamily="66" charset="0"/>
              </a:rPr>
              <a:t>a</a:t>
            </a:r>
            <a:r>
              <a:rPr lang="it-IT" i="1" dirty="0">
                <a:latin typeface="Comic Sans MS" pitchFamily="66" charset="0"/>
              </a:rPr>
              <a:t>. la lezione, i suoni del </a:t>
            </a:r>
            <a:r>
              <a:rPr lang="it-IT" i="1" dirty="0" smtClean="0">
                <a:latin typeface="Comic Sans MS" pitchFamily="66" charset="0"/>
              </a:rPr>
              <a:t>bosco)</a:t>
            </a:r>
            <a:r>
              <a:rPr lang="it-IT" dirty="0" smtClean="0">
                <a:latin typeface="Comic Sans MS" pitchFamily="66" charset="0"/>
              </a:rPr>
              <a:t>; </a:t>
            </a:r>
            <a:r>
              <a:rPr lang="it-IT" dirty="0">
                <a:latin typeface="Comic Sans MS" pitchFamily="66" charset="0"/>
              </a:rPr>
              <a:t>stare a sentire con attenzione </a:t>
            </a:r>
            <a:r>
              <a:rPr lang="it-IT" dirty="0" err="1">
                <a:latin typeface="Comic Sans MS" pitchFamily="66" charset="0"/>
              </a:rPr>
              <a:t>qlcu</a:t>
            </a:r>
            <a:r>
              <a:rPr lang="it-IT" dirty="0">
                <a:latin typeface="Comic Sans MS" pitchFamily="66" charset="0"/>
              </a:rPr>
              <a:t>. che parla: </a:t>
            </a:r>
            <a:r>
              <a:rPr lang="it-IT" dirty="0" smtClean="0">
                <a:latin typeface="Comic Sans MS" pitchFamily="66" charset="0"/>
              </a:rPr>
              <a:t>(</a:t>
            </a:r>
            <a:r>
              <a:rPr lang="it-IT" i="1" dirty="0" smtClean="0">
                <a:latin typeface="Comic Sans MS" pitchFamily="66" charset="0"/>
              </a:rPr>
              <a:t>dimmi</a:t>
            </a:r>
            <a:r>
              <a:rPr lang="it-IT" i="1" dirty="0">
                <a:latin typeface="Comic Sans MS" pitchFamily="66" charset="0"/>
              </a:rPr>
              <a:t>, ti </a:t>
            </a:r>
            <a:r>
              <a:rPr lang="it-IT" i="1" dirty="0" smtClean="0">
                <a:latin typeface="Comic Sans MS" pitchFamily="66" charset="0"/>
              </a:rPr>
              <a:t>ascolto)</a:t>
            </a:r>
            <a:r>
              <a:rPr lang="it-IT" dirty="0" smtClean="0">
                <a:latin typeface="Comic Sans MS" pitchFamily="66" charset="0"/>
              </a:rPr>
              <a:t>; </a:t>
            </a:r>
            <a:r>
              <a:rPr lang="it-IT" dirty="0">
                <a:latin typeface="Comic Sans MS" pitchFamily="66" charset="0"/>
              </a:rPr>
              <a:t>in situazione nota l'</a:t>
            </a:r>
            <a:r>
              <a:rPr lang="it-IT" dirty="0" err="1">
                <a:latin typeface="Comic Sans MS" pitchFamily="66" charset="0"/>
              </a:rPr>
              <a:t>arg</a:t>
            </a:r>
            <a:r>
              <a:rPr lang="it-IT" dirty="0">
                <a:latin typeface="Comic Sans MS" pitchFamily="66" charset="0"/>
              </a:rPr>
              <a:t>. può essere sottinteso</a:t>
            </a:r>
            <a:r>
              <a:rPr lang="it-IT" dirty="0" smtClean="0">
                <a:latin typeface="Comic Sans MS" pitchFamily="66" charset="0"/>
              </a:rPr>
              <a:t>: (</a:t>
            </a:r>
            <a:r>
              <a:rPr lang="it-IT" i="1" dirty="0" smtClean="0">
                <a:latin typeface="Comic Sans MS" pitchFamily="66" charset="0"/>
              </a:rPr>
              <a:t>state </a:t>
            </a:r>
            <a:r>
              <a:rPr lang="it-IT" i="1" dirty="0">
                <a:latin typeface="Comic Sans MS" pitchFamily="66" charset="0"/>
              </a:rPr>
              <a:t>zitti e </a:t>
            </a:r>
            <a:r>
              <a:rPr lang="it-IT" i="1" dirty="0" smtClean="0">
                <a:latin typeface="Comic Sans MS" pitchFamily="66" charset="0"/>
              </a:rPr>
              <a:t>ascoltate)</a:t>
            </a:r>
            <a:r>
              <a:rPr lang="it-IT" dirty="0" smtClean="0">
                <a:latin typeface="Comic Sans MS" pitchFamily="66" charset="0"/>
              </a:rPr>
              <a:t> </a:t>
            </a:r>
            <a:r>
              <a:rPr lang="it-IT" dirty="0">
                <a:latin typeface="Comic Sans MS" pitchFamily="66" charset="0"/>
              </a:rPr>
              <a:t>|| ascolta, ascoltate, segnali discorsivi, spec. all'inizio di turno dialogico, per richiamare l'attenzione </a:t>
            </a:r>
            <a:r>
              <a:rPr lang="it-IT" dirty="0" smtClean="0">
                <a:latin typeface="Comic Sans MS" pitchFamily="66" charset="0"/>
              </a:rPr>
              <a:t>dell'interlocutore;</a:t>
            </a:r>
            <a:endParaRPr lang="it-IT" dirty="0">
              <a:latin typeface="Comic Sans MS" pitchFamily="66" charset="0"/>
            </a:endParaRPr>
          </a:p>
          <a:p>
            <a:pPr algn="just"/>
            <a:r>
              <a:rPr lang="it-IT" b="1" dirty="0">
                <a:latin typeface="Comic Sans MS" pitchFamily="66" charset="0"/>
              </a:rPr>
              <a:t>2</a:t>
            </a:r>
            <a:r>
              <a:rPr lang="it-IT" dirty="0">
                <a:latin typeface="Comic Sans MS" pitchFamily="66" charset="0"/>
              </a:rPr>
              <a:t> </a:t>
            </a:r>
            <a:r>
              <a:rPr lang="it-IT" dirty="0" err="1">
                <a:latin typeface="Comic Sans MS" pitchFamily="66" charset="0"/>
              </a:rPr>
              <a:t>estens</a:t>
            </a:r>
            <a:r>
              <a:rPr lang="it-IT" dirty="0">
                <a:latin typeface="Comic Sans MS" pitchFamily="66" charset="0"/>
              </a:rPr>
              <a:t>. </a:t>
            </a:r>
            <a:r>
              <a:rPr lang="it-IT" b="1" u="sng" dirty="0">
                <a:solidFill>
                  <a:srgbClr val="0070C0"/>
                </a:solidFill>
                <a:effectLst>
                  <a:outerShdw blurRad="38100" dist="38100" dir="2700000" algn="tl">
                    <a:srgbClr val="000000">
                      <a:alpha val="43137"/>
                    </a:srgbClr>
                  </a:outerShdw>
                </a:effectLst>
                <a:latin typeface="Comic Sans MS" pitchFamily="66" charset="0"/>
              </a:rPr>
              <a:t>Seguire consigli </a:t>
            </a:r>
            <a:r>
              <a:rPr lang="it-IT" b="1" dirty="0">
                <a:solidFill>
                  <a:srgbClr val="0070C0"/>
                </a:solidFill>
                <a:effectLst>
                  <a:outerShdw blurRad="38100" dist="38100" dir="2700000" algn="tl">
                    <a:srgbClr val="000000">
                      <a:alpha val="43137"/>
                    </a:srgbClr>
                  </a:outerShdw>
                </a:effectLst>
                <a:latin typeface="Comic Sans MS" pitchFamily="66" charset="0"/>
              </a:rPr>
              <a:t>o ammonimenti, darvi retta</a:t>
            </a:r>
            <a:r>
              <a:rPr lang="it-IT" dirty="0">
                <a:latin typeface="Comic Sans MS" pitchFamily="66" charset="0"/>
              </a:rPr>
              <a:t>; (</a:t>
            </a:r>
            <a:r>
              <a:rPr lang="it-IT" dirty="0" smtClean="0">
                <a:latin typeface="Comic Sans MS" pitchFamily="66" charset="0"/>
              </a:rPr>
              <a:t>ubbidire </a:t>
            </a:r>
            <a:r>
              <a:rPr lang="it-IT" dirty="0">
                <a:latin typeface="Comic Sans MS" pitchFamily="66" charset="0"/>
              </a:rPr>
              <a:t>a </a:t>
            </a:r>
            <a:r>
              <a:rPr lang="it-IT" dirty="0" err="1">
                <a:latin typeface="Comic Sans MS" pitchFamily="66" charset="0"/>
              </a:rPr>
              <a:t>qlcu</a:t>
            </a:r>
            <a:r>
              <a:rPr lang="it-IT" dirty="0">
                <a:latin typeface="Comic Sans MS" pitchFamily="66" charset="0"/>
              </a:rPr>
              <a:t>.: </a:t>
            </a:r>
            <a:r>
              <a:rPr lang="it-IT" i="1" dirty="0">
                <a:latin typeface="Comic Sans MS" pitchFamily="66" charset="0"/>
              </a:rPr>
              <a:t>a. i </a:t>
            </a:r>
            <a:r>
              <a:rPr lang="it-IT" i="1" dirty="0" smtClean="0">
                <a:latin typeface="Comic Sans MS" pitchFamily="66" charset="0"/>
              </a:rPr>
              <a:t>genitori)</a:t>
            </a:r>
            <a:endParaRPr lang="it-IT" dirty="0">
              <a:latin typeface="Comic Sans MS" pitchFamily="66" charset="0"/>
            </a:endParaRPr>
          </a:p>
          <a:p>
            <a:pPr algn="just"/>
            <a:r>
              <a:rPr lang="it-IT" b="1" dirty="0">
                <a:latin typeface="Comic Sans MS" pitchFamily="66" charset="0"/>
              </a:rPr>
              <a:t>3</a:t>
            </a:r>
            <a:r>
              <a:rPr lang="it-IT" dirty="0">
                <a:latin typeface="Comic Sans MS" pitchFamily="66" charset="0"/>
              </a:rPr>
              <a:t> </a:t>
            </a:r>
            <a:r>
              <a:rPr lang="it-IT" dirty="0" err="1">
                <a:latin typeface="Comic Sans MS" pitchFamily="66" charset="0"/>
              </a:rPr>
              <a:t>estens</a:t>
            </a:r>
            <a:r>
              <a:rPr lang="it-IT" dirty="0">
                <a:latin typeface="Comic Sans MS" pitchFamily="66" charset="0"/>
              </a:rPr>
              <a:t>. </a:t>
            </a:r>
            <a:r>
              <a:rPr lang="it-IT" b="1" u="sng" dirty="0">
                <a:solidFill>
                  <a:srgbClr val="0070C0"/>
                </a:solidFill>
                <a:effectLst>
                  <a:outerShdw blurRad="38100" dist="38100" dir="2700000" algn="tl">
                    <a:srgbClr val="000000">
                      <a:alpha val="43137"/>
                    </a:srgbClr>
                  </a:outerShdw>
                </a:effectLst>
                <a:latin typeface="Comic Sans MS" pitchFamily="66" charset="0"/>
              </a:rPr>
              <a:t>Esaudire richieste </a:t>
            </a:r>
            <a:r>
              <a:rPr lang="it-IT" b="1" dirty="0">
                <a:solidFill>
                  <a:srgbClr val="0070C0"/>
                </a:solidFill>
                <a:effectLst>
                  <a:outerShdw blurRad="38100" dist="38100" dir="2700000" algn="tl">
                    <a:srgbClr val="000000">
                      <a:alpha val="43137"/>
                    </a:srgbClr>
                  </a:outerShdw>
                </a:effectLst>
                <a:latin typeface="Comic Sans MS" pitchFamily="66" charset="0"/>
              </a:rPr>
              <a:t>o preghiere</a:t>
            </a:r>
            <a:r>
              <a:rPr lang="it-IT" dirty="0">
                <a:latin typeface="Comic Sans MS" pitchFamily="66" charset="0"/>
              </a:rPr>
              <a:t>; </a:t>
            </a:r>
            <a:r>
              <a:rPr lang="it-IT" dirty="0" err="1">
                <a:latin typeface="Comic Sans MS" pitchFamily="66" charset="0"/>
              </a:rPr>
              <a:t>freq</a:t>
            </a:r>
            <a:r>
              <a:rPr lang="it-IT" dirty="0">
                <a:latin typeface="Comic Sans MS" pitchFamily="66" charset="0"/>
              </a:rPr>
              <a:t>. al passivo: </a:t>
            </a:r>
            <a:r>
              <a:rPr lang="it-IT" dirty="0" smtClean="0">
                <a:latin typeface="Comic Sans MS" pitchFamily="66" charset="0"/>
              </a:rPr>
              <a:t>(</a:t>
            </a:r>
            <a:r>
              <a:rPr lang="it-IT" i="1" dirty="0" smtClean="0">
                <a:latin typeface="Comic Sans MS" pitchFamily="66" charset="0"/>
              </a:rPr>
              <a:t>le </a:t>
            </a:r>
            <a:r>
              <a:rPr lang="it-IT" i="1" dirty="0">
                <a:latin typeface="Comic Sans MS" pitchFamily="66" charset="0"/>
              </a:rPr>
              <a:t>mie preghiere sono state </a:t>
            </a:r>
            <a:r>
              <a:rPr lang="it-IT" i="1" dirty="0" smtClean="0">
                <a:latin typeface="Comic Sans MS" pitchFamily="66" charset="0"/>
              </a:rPr>
              <a:t>ascoltate)</a:t>
            </a:r>
            <a:endParaRPr lang="it-IT" dirty="0">
              <a:latin typeface="Comic Sans MS" pitchFamily="66" charset="0"/>
            </a:endParaRPr>
          </a:p>
          <a:p>
            <a:pPr algn="just"/>
            <a:r>
              <a:rPr lang="it-IT" dirty="0">
                <a:latin typeface="Comic Sans MS" pitchFamily="66" charset="0"/>
              </a:rPr>
              <a:t>• </a:t>
            </a:r>
            <a:r>
              <a:rPr lang="it-IT" dirty="0" smtClean="0">
                <a:latin typeface="Comic Sans MS" pitchFamily="66" charset="0"/>
              </a:rPr>
              <a:t>ascoltarsi: </a:t>
            </a:r>
            <a:r>
              <a:rPr lang="it-IT" b="1" dirty="0" err="1" smtClean="0">
                <a:latin typeface="Comic Sans MS" pitchFamily="66" charset="0"/>
              </a:rPr>
              <a:t>v.rifl</a:t>
            </a:r>
            <a:r>
              <a:rPr lang="it-IT" b="1" dirty="0">
                <a:latin typeface="Comic Sans MS" pitchFamily="66" charset="0"/>
              </a:rPr>
              <a:t>.</a:t>
            </a:r>
            <a:r>
              <a:rPr lang="it-IT" dirty="0">
                <a:latin typeface="Comic Sans MS" pitchFamily="66" charset="0"/>
              </a:rPr>
              <a:t> [</a:t>
            </a:r>
            <a:r>
              <a:rPr lang="it-IT" b="1" dirty="0" err="1">
                <a:latin typeface="Comic Sans MS" pitchFamily="66" charset="0"/>
              </a:rPr>
              <a:t>sogg</a:t>
            </a:r>
            <a:r>
              <a:rPr lang="it-IT" b="1" dirty="0">
                <a:latin typeface="Comic Sans MS" pitchFamily="66" charset="0"/>
              </a:rPr>
              <a:t>-v</a:t>
            </a:r>
            <a:r>
              <a:rPr lang="it-IT" dirty="0">
                <a:latin typeface="Comic Sans MS" pitchFamily="66" charset="0"/>
              </a:rPr>
              <a:t>] </a:t>
            </a:r>
            <a:r>
              <a:rPr lang="it-IT" b="1" dirty="0">
                <a:solidFill>
                  <a:srgbClr val="0070C0"/>
                </a:solidFill>
                <a:effectLst>
                  <a:outerShdw blurRad="38100" dist="38100" dir="2700000" algn="tl">
                    <a:srgbClr val="000000">
                      <a:alpha val="43137"/>
                    </a:srgbClr>
                  </a:outerShdw>
                </a:effectLst>
                <a:latin typeface="Comic Sans MS" pitchFamily="66" charset="0"/>
              </a:rPr>
              <a:t>Ascoltare la </a:t>
            </a:r>
            <a:r>
              <a:rPr lang="it-IT" b="1" u="sng" dirty="0">
                <a:solidFill>
                  <a:srgbClr val="0070C0"/>
                </a:solidFill>
                <a:effectLst>
                  <a:outerShdw blurRad="38100" dist="38100" dir="2700000" algn="tl">
                    <a:srgbClr val="000000">
                      <a:alpha val="43137"/>
                    </a:srgbClr>
                  </a:outerShdw>
                </a:effectLst>
                <a:latin typeface="Comic Sans MS" pitchFamily="66" charset="0"/>
              </a:rPr>
              <a:t>propria</a:t>
            </a:r>
            <a:r>
              <a:rPr lang="it-IT" b="1" dirty="0">
                <a:solidFill>
                  <a:srgbClr val="0070C0"/>
                </a:solidFill>
                <a:effectLst>
                  <a:outerShdw blurRad="38100" dist="38100" dir="2700000" algn="tl">
                    <a:srgbClr val="000000">
                      <a:alpha val="43137"/>
                    </a:srgbClr>
                  </a:outerShdw>
                </a:effectLst>
                <a:latin typeface="Comic Sans MS" pitchFamily="66" charset="0"/>
              </a:rPr>
              <a:t> voce</a:t>
            </a:r>
            <a:r>
              <a:rPr lang="it-IT" dirty="0">
                <a:latin typeface="Comic Sans MS" pitchFamily="66" charset="0"/>
              </a:rPr>
              <a:t>, spec. </a:t>
            </a:r>
            <a:r>
              <a:rPr lang="it-IT" dirty="0" smtClean="0">
                <a:latin typeface="Comic Sans MS" pitchFamily="66" charset="0"/>
              </a:rPr>
              <a:t> registrata</a:t>
            </a:r>
            <a:r>
              <a:rPr lang="it-IT" dirty="0">
                <a:latin typeface="Comic Sans MS" pitchFamily="66" charset="0"/>
              </a:rPr>
              <a:t>; in senso fig., cercare di interpretare i bisogni del proprio animo</a:t>
            </a:r>
          </a:p>
          <a:p>
            <a:pPr marL="0" indent="0">
              <a:buNone/>
            </a:pPr>
            <a:endParaRPr lang="it-IT" dirty="0" smtClean="0"/>
          </a:p>
          <a:p>
            <a:pPr marL="0" indent="0">
              <a:buNone/>
            </a:pPr>
            <a:endParaRPr lang="it-IT" dirty="0"/>
          </a:p>
        </p:txBody>
      </p:sp>
      <p:sp>
        <p:nvSpPr>
          <p:cNvPr id="4" name="CasellaDiTesto 3"/>
          <p:cNvSpPr txBox="1"/>
          <p:nvPr/>
        </p:nvSpPr>
        <p:spPr>
          <a:xfrm>
            <a:off x="4139952" y="6453336"/>
            <a:ext cx="4896544" cy="261610"/>
          </a:xfrm>
          <a:prstGeom prst="rect">
            <a:avLst/>
          </a:prstGeom>
          <a:noFill/>
        </p:spPr>
        <p:txBody>
          <a:bodyPr wrap="square" rtlCol="0">
            <a:spAutoFit/>
          </a:bodyPr>
          <a:lstStyle/>
          <a:p>
            <a:r>
              <a:rPr lang="it-IT" sz="1100" i="1" dirty="0">
                <a:solidFill>
                  <a:schemeClr val="accent1">
                    <a:lumMod val="60000"/>
                    <a:lumOff val="40000"/>
                  </a:schemeClr>
                </a:solidFill>
              </a:rPr>
              <a:t>http://dizionari.corriere.it/dizionario_italiano/A/ascoltare.shtml</a:t>
            </a:r>
          </a:p>
        </p:txBody>
      </p:sp>
    </p:spTree>
    <p:extLst>
      <p:ext uri="{BB962C8B-B14F-4D97-AF65-F5344CB8AC3E}">
        <p14:creationId xmlns:p14="http://schemas.microsoft.com/office/powerpoint/2010/main" val="169699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701824"/>
            <a:ext cx="8229600" cy="1143000"/>
          </a:xfrm>
        </p:spPr>
        <p:txBody>
          <a:bodyPr>
            <a:normAutofit fontScale="90000"/>
          </a:bodyPr>
          <a:lstStyle/>
          <a:p>
            <a:r>
              <a:rPr lang="it-IT" dirty="0" smtClean="0"/>
              <a:t>Da genitori a figli: </a:t>
            </a:r>
            <a:r>
              <a:rPr lang="it-IT" dirty="0"/>
              <a:t>c</a:t>
            </a:r>
            <a:r>
              <a:rPr lang="it-IT" dirty="0" smtClean="0"/>
              <a:t>hi ascolta chi?</a:t>
            </a:r>
            <a:endParaRPr lang="it-IT" dirty="0"/>
          </a:p>
        </p:txBody>
      </p:sp>
      <p:sp>
        <p:nvSpPr>
          <p:cNvPr id="3" name="Segnaposto contenuto 2"/>
          <p:cNvSpPr>
            <a:spLocks noGrp="1"/>
          </p:cNvSpPr>
          <p:nvPr>
            <p:ph idx="1"/>
          </p:nvPr>
        </p:nvSpPr>
        <p:spPr>
          <a:xfrm>
            <a:off x="1691680" y="2279635"/>
            <a:ext cx="5688632" cy="2808312"/>
          </a:xfrm>
          <a:effectLst>
            <a:outerShdw blurRad="76200" dir="13500000" sy="23000" kx="1200000" algn="br"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a:lstStyle/>
          <a:p>
            <a:pPr marL="0" indent="0">
              <a:buNone/>
            </a:pPr>
            <a:r>
              <a:rPr lang="it-IT" sz="4400" b="1" dirty="0" smtClean="0">
                <a:solidFill>
                  <a:srgbClr val="7030A0"/>
                </a:solidFill>
                <a:effectLst>
                  <a:outerShdw blurRad="38100" dist="38100" dir="2700000" algn="tl">
                    <a:srgbClr val="000000">
                      <a:alpha val="43137"/>
                    </a:srgbClr>
                  </a:outerShdw>
                </a:effectLst>
              </a:rPr>
              <a:t>Mamma           Papà</a:t>
            </a:r>
          </a:p>
          <a:p>
            <a:pPr marL="0" indent="0">
              <a:buNone/>
            </a:pPr>
            <a:endParaRPr lang="it-IT" sz="4400" b="1" dirty="0">
              <a:solidFill>
                <a:srgbClr val="7030A0"/>
              </a:solidFill>
              <a:effectLst>
                <a:outerShdw blurRad="38100" dist="38100" dir="2700000" algn="tl">
                  <a:srgbClr val="000000">
                    <a:alpha val="43137"/>
                  </a:srgbClr>
                </a:outerShdw>
              </a:effectLst>
            </a:endParaRPr>
          </a:p>
          <a:p>
            <a:pPr marL="0" indent="0">
              <a:buNone/>
            </a:pPr>
            <a:r>
              <a:rPr lang="it-IT" sz="4400" b="1" dirty="0" smtClean="0">
                <a:solidFill>
                  <a:srgbClr val="7030A0"/>
                </a:solidFill>
                <a:effectLst>
                  <a:outerShdw blurRad="38100" dist="38100" dir="2700000" algn="tl">
                    <a:srgbClr val="000000">
                      <a:alpha val="43137"/>
                    </a:srgbClr>
                  </a:outerShdw>
                </a:effectLst>
              </a:rPr>
              <a:t>Figlio                Figlia</a:t>
            </a:r>
          </a:p>
          <a:p>
            <a:pPr marL="0" indent="0">
              <a:buNone/>
            </a:pPr>
            <a:endParaRPr lang="it-IT" dirty="0"/>
          </a:p>
        </p:txBody>
      </p:sp>
      <p:sp>
        <p:nvSpPr>
          <p:cNvPr id="4" name="Freccia bidirezionale orizzontale 3"/>
          <p:cNvSpPr/>
          <p:nvPr/>
        </p:nvSpPr>
        <p:spPr>
          <a:xfrm>
            <a:off x="4067944" y="4213269"/>
            <a:ext cx="981823" cy="288032"/>
          </a:xfrm>
          <a:prstGeom prst="leftRightArrow">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bidirezionale orizzontale 4"/>
          <p:cNvSpPr/>
          <p:nvPr/>
        </p:nvSpPr>
        <p:spPr>
          <a:xfrm rot="16200000">
            <a:off x="2518941" y="3349025"/>
            <a:ext cx="729795" cy="195464"/>
          </a:xfrm>
          <a:prstGeom prst="leftRightArrow">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bidirezionale orizzontale 5"/>
          <p:cNvSpPr/>
          <p:nvPr/>
        </p:nvSpPr>
        <p:spPr>
          <a:xfrm rot="1173270" flipV="1">
            <a:off x="3739779" y="3352688"/>
            <a:ext cx="2003920" cy="188140"/>
          </a:xfrm>
          <a:prstGeom prst="leftRightArrow">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bidirezionale orizzontale 8"/>
          <p:cNvSpPr/>
          <p:nvPr/>
        </p:nvSpPr>
        <p:spPr>
          <a:xfrm rot="20436740">
            <a:off x="3559495" y="3420902"/>
            <a:ext cx="2364489" cy="169922"/>
          </a:xfrm>
          <a:prstGeom prst="leftRightArrow">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bidirezionale orizzontale 9"/>
          <p:cNvSpPr/>
          <p:nvPr/>
        </p:nvSpPr>
        <p:spPr>
          <a:xfrm rot="16200000">
            <a:off x="6033027" y="3408131"/>
            <a:ext cx="729795" cy="195464"/>
          </a:xfrm>
          <a:prstGeom prst="leftRightArrow">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bidirezionale orizzontale 10"/>
          <p:cNvSpPr/>
          <p:nvPr/>
        </p:nvSpPr>
        <p:spPr>
          <a:xfrm>
            <a:off x="4376842" y="2669784"/>
            <a:ext cx="729795" cy="195464"/>
          </a:xfrm>
          <a:prstGeom prst="leftRightArrow">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323528" y="5373216"/>
            <a:ext cx="8568952" cy="707886"/>
          </a:xfrm>
          <a:prstGeom prst="rect">
            <a:avLst/>
          </a:prstGeom>
          <a:noFill/>
        </p:spPr>
        <p:txBody>
          <a:bodyPr wrap="square" rtlCol="0">
            <a:spAutoFit/>
          </a:bodyPr>
          <a:lstStyle/>
          <a:p>
            <a:pPr algn="ctr"/>
            <a:r>
              <a:rPr kumimoji="1" lang="it-IT" sz="2000" dirty="0">
                <a:latin typeface="Comic Sans MS" pitchFamily="66" charset="0"/>
              </a:rPr>
              <a:t>Siamo biologicamente predisposti ad </a:t>
            </a:r>
            <a:r>
              <a:rPr kumimoji="1" lang="it-IT" sz="2000" dirty="0" smtClean="0">
                <a:latin typeface="Comic Sans MS" pitchFamily="66" charset="0"/>
              </a:rPr>
              <a:t>«essere </a:t>
            </a:r>
            <a:r>
              <a:rPr kumimoji="1" lang="it-IT" sz="2000" i="1" dirty="0">
                <a:latin typeface="Comic Sans MS" pitchFamily="66" charset="0"/>
              </a:rPr>
              <a:t>esseri </a:t>
            </a:r>
            <a:r>
              <a:rPr kumimoji="1" lang="it-IT" sz="2000" i="1" dirty="0" smtClean="0">
                <a:latin typeface="Comic Sans MS" pitchFamily="66" charset="0"/>
              </a:rPr>
              <a:t>sociali» </a:t>
            </a:r>
            <a:r>
              <a:rPr kumimoji="1" lang="it-IT" sz="2000" dirty="0" smtClean="0">
                <a:latin typeface="Comic Sans MS" pitchFamily="66" charset="0"/>
              </a:rPr>
              <a:t>e </a:t>
            </a:r>
            <a:r>
              <a:rPr kumimoji="1" lang="it-IT" sz="2000" dirty="0">
                <a:latin typeface="Comic Sans MS" pitchFamily="66" charset="0"/>
              </a:rPr>
              <a:t>ad ascoltarci reciprocamente.</a:t>
            </a:r>
          </a:p>
        </p:txBody>
      </p:sp>
    </p:spTree>
    <p:extLst>
      <p:ext uri="{BB962C8B-B14F-4D97-AF65-F5344CB8AC3E}">
        <p14:creationId xmlns:p14="http://schemas.microsoft.com/office/powerpoint/2010/main" val="1854219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dreamstime.com/ragazza-che-ascolta-un-nuovo-bambino-al-suo-tummy-della-madre-thumb1497642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2581" y="3284984"/>
            <a:ext cx="508000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profile.ak.fbcdn.net/hprofile-ak-prn1/161917_124128217604501_3138397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221088"/>
            <a:ext cx="3413218" cy="23762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selvazzanofamiglie.it/site/uploads/Image/Genitori-figl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392790"/>
            <a:ext cx="3721596" cy="23907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piacerediconoscerti.it/wp-content/uploads/2012/05/DSC27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196752"/>
            <a:ext cx="3903681"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03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5" name="Picture 3" descr="alexanderpa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61256"/>
            <a:ext cx="2836862" cy="2971800"/>
          </a:xfrm>
          <a:prstGeom prst="rect">
            <a:avLst/>
          </a:prstGeom>
          <a:noFill/>
          <a:extLst>
            <a:ext uri="{909E8E84-426E-40DD-AFC4-6F175D3DCCD1}">
              <a14:hiddenFill xmlns:a14="http://schemas.microsoft.com/office/drawing/2010/main">
                <a:solidFill>
                  <a:srgbClr val="FFFFFF"/>
                </a:solidFill>
              </a14:hiddenFill>
            </a:ext>
          </a:extLst>
        </p:spPr>
      </p:pic>
      <p:sp>
        <p:nvSpPr>
          <p:cNvPr id="233476" name="Text Box 4"/>
          <p:cNvSpPr txBox="1">
            <a:spLocks noChangeArrowheads="1"/>
          </p:cNvSpPr>
          <p:nvPr/>
        </p:nvSpPr>
        <p:spPr bwMode="auto">
          <a:xfrm>
            <a:off x="3995936" y="995238"/>
            <a:ext cx="485164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en-US" sz="2000" dirty="0">
                <a:latin typeface="Comic Sans MS" pitchFamily="66" charset="0"/>
              </a:rPr>
              <a:t>Lorenz </a:t>
            </a:r>
            <a:r>
              <a:rPr kumimoji="1" lang="it-IT" sz="2000" dirty="0">
                <a:latin typeface="Comic Sans MS" pitchFamily="66" charset="0"/>
              </a:rPr>
              <a:t>sostenne che la cura dei piccoli e la risposta affettiva che un adulto sperimenta nei confronti di un neonato sono scatenati su base innata da un certo numero di </a:t>
            </a:r>
            <a:r>
              <a:rPr kumimoji="1" lang="it-IT" sz="2000" b="1" dirty="0">
                <a:solidFill>
                  <a:srgbClr val="002060"/>
                </a:solidFill>
                <a:latin typeface="Comic Sans MS" pitchFamily="66" charset="0"/>
              </a:rPr>
              <a:t>SEGNALI INFANTILI</a:t>
            </a:r>
            <a:r>
              <a:rPr kumimoji="1" lang="it-IT" sz="2000" dirty="0">
                <a:latin typeface="Comic Sans MS" pitchFamily="66" charset="0"/>
              </a:rPr>
              <a:t> che li caratterizzano</a:t>
            </a:r>
            <a:r>
              <a:rPr kumimoji="1" lang="en-US" sz="2000" dirty="0">
                <a:latin typeface="Comic Sans MS" pitchFamily="66" charset="0"/>
              </a:rPr>
              <a:t>. </a:t>
            </a:r>
            <a:endParaRPr kumimoji="1" lang="en-US" sz="2000" dirty="0" smtClean="0">
              <a:latin typeface="Comic Sans MS" pitchFamily="66" charset="0"/>
            </a:endParaRPr>
          </a:p>
          <a:p>
            <a:pPr>
              <a:spcBef>
                <a:spcPct val="50000"/>
              </a:spcBef>
            </a:pPr>
            <a:r>
              <a:rPr kumimoji="1" lang="en-US" sz="2000" dirty="0">
                <a:latin typeface="Comic Sans MS" pitchFamily="66" charset="0"/>
              </a:rPr>
              <a:t/>
            </a:r>
            <a:br>
              <a:rPr kumimoji="1" lang="en-US" sz="2000" dirty="0">
                <a:latin typeface="Comic Sans MS" pitchFamily="66" charset="0"/>
              </a:rPr>
            </a:br>
            <a:endParaRPr kumimoji="1" lang="en-US" sz="1200" dirty="0">
              <a:latin typeface="Comic Sans MS" pitchFamily="66" charset="0"/>
            </a:endParaRPr>
          </a:p>
        </p:txBody>
      </p:sp>
      <p:pic>
        <p:nvPicPr>
          <p:cNvPr id="233474" name="Picture 2" descr="cock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3356992"/>
            <a:ext cx="1584176" cy="108012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467544" y="4678104"/>
            <a:ext cx="8136904" cy="1938992"/>
          </a:xfrm>
          <a:prstGeom prst="rect">
            <a:avLst/>
          </a:prstGeom>
          <a:noFill/>
        </p:spPr>
        <p:txBody>
          <a:bodyPr wrap="square" rtlCol="0">
            <a:spAutoFit/>
          </a:bodyPr>
          <a:lstStyle/>
          <a:p>
            <a:pPr algn="just"/>
            <a:r>
              <a:rPr kumimoji="1" lang="it-IT" sz="2000" dirty="0">
                <a:latin typeface="Comic Sans MS" pitchFamily="66" charset="0"/>
              </a:rPr>
              <a:t>Il bambino fin dal primo giorno di vita è predisposto all’</a:t>
            </a:r>
            <a:r>
              <a:rPr kumimoji="1" lang="it-IT" sz="2000" i="1" dirty="0">
                <a:latin typeface="Comic Sans MS" pitchFamily="66" charset="0"/>
              </a:rPr>
              <a:t>ascolto </a:t>
            </a:r>
            <a:r>
              <a:rPr kumimoji="1" lang="it-IT" sz="2000" dirty="0">
                <a:latin typeface="Comic Sans MS" pitchFamily="66" charset="0"/>
              </a:rPr>
              <a:t>dell’altro (madre </a:t>
            </a:r>
            <a:r>
              <a:rPr kumimoji="1" lang="it-IT" sz="2000" dirty="0" smtClean="0">
                <a:latin typeface="Comic Sans MS" pitchFamily="66" charset="0"/>
              </a:rPr>
              <a:t>o altre </a:t>
            </a:r>
            <a:r>
              <a:rPr kumimoji="1" lang="it-IT" sz="2000" dirty="0">
                <a:latin typeface="Comic Sans MS" pitchFamily="66" charset="0"/>
              </a:rPr>
              <a:t>figure significative) e dall’adulto impara a conoscere la realtà, a partire da sé </a:t>
            </a:r>
            <a:r>
              <a:rPr kumimoji="1" lang="it-IT" sz="2000" dirty="0" smtClean="0">
                <a:latin typeface="Comic Sans MS" pitchFamily="66" charset="0"/>
              </a:rPr>
              <a:t>stesso. </a:t>
            </a:r>
          </a:p>
          <a:p>
            <a:pPr algn="just"/>
            <a:endParaRPr kumimoji="1" lang="it-IT" sz="2000" dirty="0" smtClean="0">
              <a:latin typeface="Comic Sans MS" pitchFamily="66" charset="0"/>
            </a:endParaRPr>
          </a:p>
          <a:p>
            <a:pPr algn="just"/>
            <a:r>
              <a:rPr kumimoji="1" lang="it-IT" sz="2000" dirty="0" smtClean="0">
                <a:latin typeface="Comic Sans MS" pitchFamily="66" charset="0"/>
              </a:rPr>
              <a:t>Quindi certamente i figli sono predisposti ad ascoltare i </a:t>
            </a:r>
            <a:r>
              <a:rPr kumimoji="1" lang="it-IT" sz="2000" i="1" dirty="0" err="1" smtClean="0">
                <a:latin typeface="Comic Sans MS" pitchFamily="66" charset="0"/>
              </a:rPr>
              <a:t>caregivers</a:t>
            </a:r>
            <a:r>
              <a:rPr kumimoji="1" lang="it-IT" sz="2000" i="1" dirty="0" smtClean="0">
                <a:latin typeface="Comic Sans MS" pitchFamily="66" charset="0"/>
              </a:rPr>
              <a:t>!</a:t>
            </a:r>
            <a:endParaRPr kumimoji="1" lang="it-IT" sz="2000" i="1" dirty="0">
              <a:latin typeface="Comic Sans MS" pitchFamily="66" charset="0"/>
            </a:endParaRPr>
          </a:p>
        </p:txBody>
      </p:sp>
    </p:spTree>
    <p:extLst>
      <p:ext uri="{BB962C8B-B14F-4D97-AF65-F5344CB8AC3E}">
        <p14:creationId xmlns:p14="http://schemas.microsoft.com/office/powerpoint/2010/main" val="1753601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138" name="Picture 2"/>
          <p:cNvPicPr>
            <a:picLocks noChangeAspect="1" noChangeArrowheads="1"/>
          </p:cNvPicPr>
          <p:nvPr/>
        </p:nvPicPr>
        <p:blipFill>
          <a:blip r:embed="rId2">
            <a:extLst>
              <a:ext uri="{28A0092B-C50C-407E-A947-70E740481C1C}">
                <a14:useLocalDpi xmlns:a14="http://schemas.microsoft.com/office/drawing/2010/main" val="0"/>
              </a:ext>
            </a:extLst>
          </a:blip>
          <a:srcRect t="4892" b="7283"/>
          <a:stretch>
            <a:fillRect/>
          </a:stretch>
        </p:blipFill>
        <p:spPr bwMode="auto">
          <a:xfrm>
            <a:off x="179388" y="4365625"/>
            <a:ext cx="4679950" cy="2432050"/>
          </a:xfrm>
          <a:prstGeom prst="rect">
            <a:avLst/>
          </a:prstGeom>
          <a:noFill/>
          <a:extLst>
            <a:ext uri="{909E8E84-426E-40DD-AFC4-6F175D3DCCD1}">
              <a14:hiddenFill xmlns:a14="http://schemas.microsoft.com/office/drawing/2010/main">
                <a:solidFill>
                  <a:srgbClr val="FFFFFF"/>
                </a:solidFill>
              </a14:hiddenFill>
            </a:ext>
          </a:extLst>
        </p:spPr>
      </p:pic>
      <p:pic>
        <p:nvPicPr>
          <p:cNvPr id="475139" name="Picture 3" descr="mom-l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838" y="4745038"/>
            <a:ext cx="2374900" cy="2068512"/>
          </a:xfrm>
          <a:prstGeom prst="rect">
            <a:avLst/>
          </a:prstGeom>
          <a:noFill/>
          <a:extLst>
            <a:ext uri="{909E8E84-426E-40DD-AFC4-6F175D3DCCD1}">
              <a14:hiddenFill xmlns:a14="http://schemas.microsoft.com/office/drawing/2010/main">
                <a:solidFill>
                  <a:srgbClr val="FFFFFF"/>
                </a:solidFill>
              </a14:hiddenFill>
            </a:ext>
          </a:extLst>
        </p:spPr>
      </p:pic>
      <p:pic>
        <p:nvPicPr>
          <p:cNvPr id="475140" name="Picture 4" descr="mother-nurs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44450"/>
            <a:ext cx="3008313" cy="4824413"/>
          </a:xfrm>
          <a:prstGeom prst="rect">
            <a:avLst/>
          </a:prstGeom>
          <a:noFill/>
          <a:extLst>
            <a:ext uri="{909E8E84-426E-40DD-AFC4-6F175D3DCCD1}">
              <a14:hiddenFill xmlns:a14="http://schemas.microsoft.com/office/drawing/2010/main">
                <a:solidFill>
                  <a:srgbClr val="FFFFFF"/>
                </a:solidFill>
              </a14:hiddenFill>
            </a:ext>
          </a:extLst>
        </p:spPr>
      </p:pic>
      <p:pic>
        <p:nvPicPr>
          <p:cNvPr id="475141" name="Picture 5" descr="eye2eye-conta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44450"/>
            <a:ext cx="3094037" cy="4424363"/>
          </a:xfrm>
          <a:prstGeom prst="rect">
            <a:avLst/>
          </a:prstGeom>
          <a:noFill/>
          <a:extLst>
            <a:ext uri="{909E8E84-426E-40DD-AFC4-6F175D3DCCD1}">
              <a14:hiddenFill xmlns:a14="http://schemas.microsoft.com/office/drawing/2010/main">
                <a:solidFill>
                  <a:srgbClr val="FFFFFF"/>
                </a:solidFill>
              </a14:hiddenFill>
            </a:ext>
          </a:extLst>
        </p:spPr>
      </p:pic>
      <p:pic>
        <p:nvPicPr>
          <p:cNvPr id="4751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2963" y="3455988"/>
            <a:ext cx="322103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75143" name="Picture 7"/>
          <p:cNvPicPr>
            <a:picLocks noChangeAspect="1" noChangeArrowheads="1"/>
          </p:cNvPicPr>
          <p:nvPr/>
        </p:nvPicPr>
        <p:blipFill>
          <a:blip r:embed="rId7">
            <a:extLst>
              <a:ext uri="{28A0092B-C50C-407E-A947-70E740481C1C}">
                <a14:useLocalDpi xmlns:a14="http://schemas.microsoft.com/office/drawing/2010/main" val="0"/>
              </a:ext>
            </a:extLst>
          </a:blip>
          <a:srcRect b="5698"/>
          <a:stretch>
            <a:fillRect/>
          </a:stretch>
        </p:blipFill>
        <p:spPr bwMode="auto">
          <a:xfrm>
            <a:off x="6588125" y="44450"/>
            <a:ext cx="2281238" cy="3473450"/>
          </a:xfrm>
          <a:prstGeom prst="rect">
            <a:avLst/>
          </a:prstGeom>
          <a:noFill/>
          <a:extLst>
            <a:ext uri="{909E8E84-426E-40DD-AFC4-6F175D3DCCD1}">
              <a14:hiddenFill xmlns:a14="http://schemas.microsoft.com/office/drawing/2010/main">
                <a:solidFill>
                  <a:srgbClr val="FFFFFF"/>
                </a:solidFill>
              </a14:hiddenFill>
            </a:ext>
          </a:extLst>
        </p:spPr>
      </p:pic>
      <p:sp>
        <p:nvSpPr>
          <p:cNvPr id="475144" name="Rectangle 8"/>
          <p:cNvSpPr>
            <a:spLocks noChangeArrowheads="1"/>
          </p:cNvSpPr>
          <p:nvPr/>
        </p:nvSpPr>
        <p:spPr bwMode="auto">
          <a:xfrm>
            <a:off x="1042988" y="2498725"/>
            <a:ext cx="7543800" cy="3810000"/>
          </a:xfrm>
          <a:prstGeom prst="rect">
            <a:avLst/>
          </a:prstGeom>
          <a:solidFill>
            <a:srgbClr val="5F5F5F">
              <a:alpha val="33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3200" b="1" i="1" dirty="0">
                <a:solidFill>
                  <a:srgbClr val="FFFF00"/>
                </a:solidFill>
              </a:rPr>
              <a:t>La relazione madre-piccoli è la principale, più </a:t>
            </a:r>
            <a:r>
              <a:rPr lang="it-IT" sz="3200" b="1" i="1" dirty="0">
                <a:solidFill>
                  <a:srgbClr val="FFFF00"/>
                </a:solidFill>
                <a:effectLst>
                  <a:outerShdw blurRad="38100" dist="38100" dir="2700000" algn="tl">
                    <a:srgbClr val="000000"/>
                  </a:outerShdw>
                </a:effectLst>
              </a:rPr>
              <a:t>duratura</a:t>
            </a:r>
            <a:r>
              <a:rPr lang="it-IT" sz="3200" b="1" i="1" dirty="0">
                <a:solidFill>
                  <a:srgbClr val="FFFF00"/>
                </a:solidFill>
              </a:rPr>
              <a:t> e diffusa relazione sociale, comune a tutte le specie di mammiferi</a:t>
            </a:r>
            <a:r>
              <a:rPr lang="it-IT" sz="3200" b="1" dirty="0">
                <a:solidFill>
                  <a:srgbClr val="FFFF00"/>
                </a:solidFill>
              </a:rPr>
              <a:t>.</a:t>
            </a:r>
          </a:p>
          <a:p>
            <a:pPr algn="ctr"/>
            <a:endParaRPr lang="it-IT" sz="3200" b="1" dirty="0">
              <a:solidFill>
                <a:srgbClr val="FFFF00"/>
              </a:solidFill>
            </a:endParaRPr>
          </a:p>
          <a:p>
            <a:pPr>
              <a:lnSpc>
                <a:spcPct val="90000"/>
              </a:lnSpc>
              <a:spcBef>
                <a:spcPct val="20000"/>
              </a:spcBef>
              <a:buFontTx/>
              <a:buChar char="•"/>
            </a:pPr>
            <a:r>
              <a:rPr lang="it-IT" sz="2000" b="1" dirty="0">
                <a:solidFill>
                  <a:srgbClr val="FFFF00"/>
                </a:solidFill>
              </a:rPr>
              <a:t>Fondamentale per assicurare la sopravvivenza individuale nei mammiferi </a:t>
            </a:r>
          </a:p>
          <a:p>
            <a:pPr algn="ctr"/>
            <a:endParaRPr lang="it-IT" sz="2000" dirty="0">
              <a:solidFill>
                <a:srgbClr val="FFFF00"/>
              </a:solidFill>
            </a:endParaRPr>
          </a:p>
        </p:txBody>
      </p:sp>
    </p:spTree>
    <p:extLst>
      <p:ext uri="{BB962C8B-B14F-4D97-AF65-F5344CB8AC3E}">
        <p14:creationId xmlns:p14="http://schemas.microsoft.com/office/powerpoint/2010/main" val="1180087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5144"/>
                                        </p:tgtEl>
                                        <p:attrNameLst>
                                          <p:attrName>style.visibility</p:attrName>
                                        </p:attrNameLst>
                                      </p:cBhvr>
                                      <p:to>
                                        <p:strVal val="visible"/>
                                      </p:to>
                                    </p:set>
                                    <p:anim calcmode="lin" valueType="num">
                                      <p:cBhvr additive="base">
                                        <p:cTn id="7" dur="500" fill="hold"/>
                                        <p:tgtEl>
                                          <p:spTgt spid="475144"/>
                                        </p:tgtEl>
                                        <p:attrNameLst>
                                          <p:attrName>ppt_x</p:attrName>
                                        </p:attrNameLst>
                                      </p:cBhvr>
                                      <p:tavLst>
                                        <p:tav tm="0">
                                          <p:val>
                                            <p:strVal val="#ppt_x"/>
                                          </p:val>
                                        </p:tav>
                                        <p:tav tm="100000">
                                          <p:val>
                                            <p:strVal val="#ppt_x"/>
                                          </p:val>
                                        </p:tav>
                                      </p:tavLst>
                                    </p:anim>
                                    <p:anim calcmode="lin" valueType="num">
                                      <p:cBhvr additive="base">
                                        <p:cTn id="8" dur="500" fill="hold"/>
                                        <p:tgtEl>
                                          <p:spTgt spid="4751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89856"/>
            <a:ext cx="8229600" cy="1143000"/>
          </a:xfrm>
        </p:spPr>
        <p:txBody>
          <a:bodyPr>
            <a:noAutofit/>
          </a:bodyPr>
          <a:lstStyle/>
          <a:p>
            <a:r>
              <a:rPr lang="it-IT" sz="4400" dirty="0" smtClean="0"/>
              <a:t>Riusciamo a «non ascoltare» questa comunicazione?</a:t>
            </a:r>
            <a:endParaRPr lang="it-IT" sz="4400" dirty="0"/>
          </a:p>
        </p:txBody>
      </p:sp>
      <p:pic>
        <p:nvPicPr>
          <p:cNvPr id="3074" name="Picture 2" descr="http://us.123rf.com/400wm/400/400/joyfuldesigns/joyfuldesigns0904/joyfuldesigns090400040/4631989-closeup-foto-di-un-bambino-ragazza-vestita-di-rosa-grande-pianto-lacrime-triste-che-si-scioglier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826974"/>
            <a:ext cx="5400600" cy="37444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informasalus.it/data/foto/m/mente-e-dintorni_5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841682"/>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60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l="4257" t="11357" r="9193"/>
          <a:stretch>
            <a:fillRect/>
          </a:stretch>
        </p:blipFill>
        <p:spPr bwMode="auto">
          <a:xfrm>
            <a:off x="216024" y="1700808"/>
            <a:ext cx="4283968" cy="4941168"/>
          </a:xfrm>
          <a:prstGeom prst="rect">
            <a:avLst/>
          </a:prstGeom>
          <a:noFill/>
          <a:extLst>
            <a:ext uri="{909E8E84-426E-40DD-AFC4-6F175D3DCCD1}">
              <a14:hiddenFill xmlns:a14="http://schemas.microsoft.com/office/drawing/2010/main">
                <a:solidFill>
                  <a:srgbClr val="FFFFFF"/>
                </a:solidFill>
              </a14:hiddenFill>
            </a:ext>
          </a:extLst>
        </p:spPr>
      </p:pic>
      <p:pic>
        <p:nvPicPr>
          <p:cNvPr id="75779" name="Picture 3"/>
          <p:cNvPicPr>
            <a:picLocks noChangeAspect="1" noChangeArrowheads="1"/>
          </p:cNvPicPr>
          <p:nvPr/>
        </p:nvPicPr>
        <p:blipFill>
          <a:blip r:embed="rId3">
            <a:extLst>
              <a:ext uri="{28A0092B-C50C-407E-A947-70E740481C1C}">
                <a14:useLocalDpi xmlns:a14="http://schemas.microsoft.com/office/drawing/2010/main" val="0"/>
              </a:ext>
            </a:extLst>
          </a:blip>
          <a:srcRect l="5974" b="16260"/>
          <a:stretch>
            <a:fillRect/>
          </a:stretch>
        </p:blipFill>
        <p:spPr bwMode="auto">
          <a:xfrm>
            <a:off x="4860032" y="1700808"/>
            <a:ext cx="4000128" cy="4864968"/>
          </a:xfrm>
          <a:prstGeom prst="rect">
            <a:avLst/>
          </a:prstGeom>
          <a:noFill/>
          <a:extLst>
            <a:ext uri="{909E8E84-426E-40DD-AFC4-6F175D3DCCD1}">
              <a14:hiddenFill xmlns:a14="http://schemas.microsoft.com/office/drawing/2010/main">
                <a:solidFill>
                  <a:srgbClr val="FFFFFF"/>
                </a:solidFill>
              </a14:hiddenFill>
            </a:ext>
          </a:extLst>
        </p:spPr>
      </p:pic>
      <p:sp>
        <p:nvSpPr>
          <p:cNvPr id="75780" name="Rectangle 4"/>
          <p:cNvSpPr>
            <a:spLocks noChangeArrowheads="1"/>
          </p:cNvSpPr>
          <p:nvPr/>
        </p:nvSpPr>
        <p:spPr bwMode="auto">
          <a:xfrm>
            <a:off x="1763688" y="5877272"/>
            <a:ext cx="5867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b="1" dirty="0">
                <a:solidFill>
                  <a:srgbClr val="FFFF00"/>
                </a:solidFill>
                <a:effectLst>
                  <a:outerShdw blurRad="38100" dist="38100" dir="2700000" algn="tl">
                    <a:srgbClr val="000000"/>
                  </a:outerShdw>
                </a:effectLst>
                <a:latin typeface="Verdana" pitchFamily="34" charset="0"/>
              </a:rPr>
              <a:t>“Relaxed open-mouth Display”</a:t>
            </a:r>
          </a:p>
        </p:txBody>
      </p:sp>
      <p:sp>
        <p:nvSpPr>
          <p:cNvPr id="2" name="Titolo 1"/>
          <p:cNvSpPr>
            <a:spLocks noGrp="1"/>
          </p:cNvSpPr>
          <p:nvPr>
            <p:ph type="title"/>
          </p:nvPr>
        </p:nvSpPr>
        <p:spPr>
          <a:xfrm>
            <a:off x="457200" y="404664"/>
            <a:ext cx="8229600" cy="1143000"/>
          </a:xfrm>
        </p:spPr>
        <p:txBody>
          <a:bodyPr/>
          <a:lstStyle/>
          <a:p>
            <a:r>
              <a:rPr lang="it-IT" dirty="0" smtClean="0"/>
              <a:t>E questa?</a:t>
            </a:r>
            <a:endParaRPr lang="it-IT" dirty="0"/>
          </a:p>
        </p:txBody>
      </p:sp>
    </p:spTree>
    <p:extLst>
      <p:ext uri="{BB962C8B-B14F-4D97-AF65-F5344CB8AC3E}">
        <p14:creationId xmlns:p14="http://schemas.microsoft.com/office/powerpoint/2010/main" val="3398040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676</TotalTime>
  <Words>1600</Words>
  <Application>Microsoft Office PowerPoint</Application>
  <PresentationFormat>Presentazione su schermo (4:3)</PresentationFormat>
  <Paragraphs>141</Paragraphs>
  <Slides>29</Slides>
  <Notes>0</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Equinozio</vt:lpstr>
      <vt:lpstr>Presentazione standard di PowerPoint</vt:lpstr>
      <vt:lpstr>Il diritto di essere ascoltati e il dovere di ascoltare</vt:lpstr>
      <vt:lpstr>Cosa significa ASCOLTARE?</vt:lpstr>
      <vt:lpstr>Da genitori a figli: chi ascolta chi?</vt:lpstr>
      <vt:lpstr>Presentazione standard di PowerPoint</vt:lpstr>
      <vt:lpstr>Presentazione standard di PowerPoint</vt:lpstr>
      <vt:lpstr>Presentazione standard di PowerPoint</vt:lpstr>
      <vt:lpstr>Riusciamo a «non ascoltare» questa comunicazione?</vt:lpstr>
      <vt:lpstr>E questa?</vt:lpstr>
      <vt:lpstr>Facciamo un passo indietro e torniamo alla nostra domanda: Cosa significa esattamente sapere ascoltare?  Come si fa ed essere dei «bravi ascoltatori» dei propri figli, del proprio partner (e di noi stessi)? </vt:lpstr>
      <vt:lpstr>GLI ASSIOMI DELLA COMUNICAZIONE  </vt:lpstr>
      <vt:lpstr>Presentazione standard di PowerPoint</vt:lpstr>
      <vt:lpstr>Presentazione standard di PowerPoint</vt:lpstr>
      <vt:lpstr>Presentazione standard di PowerPoint</vt:lpstr>
      <vt:lpstr>Presentazione standard di PowerPoint</vt:lpstr>
      <vt:lpstr>Ora che sappiamo queste cose, cosa possiamo dire della comunicazione e dell’ascolto genitori-figli?</vt:lpstr>
      <vt:lpstr>L’ascolto empatico </vt:lpstr>
      <vt:lpstr>Presentazione standard di PowerPoint</vt:lpstr>
      <vt:lpstr>Ricordiamoci che ci sono dei modi «tipici» che i bambini hanno per comunicare le loro difficoltà</vt:lpstr>
      <vt:lpstr>Le Barriere  Le nostre cattive abitudini… </vt:lpstr>
      <vt:lpstr>Non sempre è facile integrare i diversi punti di vista.  Ma l’adulto ha un ruolo diverso, solo lui è in grado di farlo..    Pg 68-69 di «Un genitore quasi perfetto»</vt:lpstr>
      <vt:lpstr>Non è sempre facile decifrare i messaggi comunicativi e le ragioni dei bambini..</vt:lpstr>
      <vt:lpstr>E’ troppo facile «vincere facile»</vt:lpstr>
      <vt:lpstr>I consigli dello specialista o l’esperienza interiore? B. Bettelheim «Un genitore quasi perfetto»</vt:lpstr>
      <vt:lpstr>Un genitore «da manuale»</vt:lpstr>
      <vt:lpstr>Promemoria</vt:lpstr>
      <vt:lpstr>Presentazione standard di PowerPoint</vt:lpstr>
      <vt:lpstr>Presentazione standard di PowerPoint</vt:lpstr>
      <vt:lpstr>Bibliografia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Chiara</dc:creator>
  <cp:lastModifiedBy>Chiara</cp:lastModifiedBy>
  <cp:revision>50</cp:revision>
  <dcterms:created xsi:type="dcterms:W3CDTF">2012-11-24T08:36:11Z</dcterms:created>
  <dcterms:modified xsi:type="dcterms:W3CDTF">2012-12-11T20:07:36Z</dcterms:modified>
</cp:coreProperties>
</file>